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3" r:id="rId4"/>
    <p:sldId id="279" r:id="rId5"/>
    <p:sldId id="258" r:id="rId6"/>
    <p:sldId id="274" r:id="rId7"/>
    <p:sldId id="271" r:id="rId8"/>
    <p:sldId id="259" r:id="rId9"/>
    <p:sldId id="260" r:id="rId10"/>
    <p:sldId id="269" r:id="rId11"/>
    <p:sldId id="268" r:id="rId12"/>
    <p:sldId id="276" r:id="rId13"/>
    <p:sldId id="280" r:id="rId14"/>
    <p:sldId id="263" r:id="rId15"/>
    <p:sldId id="270" r:id="rId16"/>
    <p:sldId id="281" r:id="rId17"/>
    <p:sldId id="282" r:id="rId18"/>
    <p:sldId id="265" r:id="rId19"/>
    <p:sldId id="264" r:id="rId20"/>
    <p:sldId id="277" r:id="rId21"/>
    <p:sldId id="261" r:id="rId22"/>
    <p:sldId id="275" r:id="rId23"/>
    <p:sldId id="272" r:id="rId24"/>
    <p:sldId id="262"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7979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30892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6942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2235501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0228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2785911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2568543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333312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31215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DD33FA8-9EC3-40A8-B76B-F4989CEA8428}" type="datetimeFigureOut">
              <a:rPr lang="tr-TR" smtClean="0"/>
              <a:t>21.09.2023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159843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DD33FA8-9EC3-40A8-B76B-F4989CEA8428}" type="datetimeFigureOut">
              <a:rPr lang="tr-TR" smtClean="0"/>
              <a:t>21.09.2023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220934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DD33FA8-9EC3-40A8-B76B-F4989CEA8428}" type="datetimeFigureOut">
              <a:rPr lang="tr-TR" smtClean="0"/>
              <a:t>21.09.2023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311203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DD33FA8-9EC3-40A8-B76B-F4989CEA8428}" type="datetimeFigureOut">
              <a:rPr lang="tr-TR" smtClean="0"/>
              <a:t>21.09.2023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1521898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33FA8-9EC3-40A8-B76B-F4989CEA8428}" type="datetimeFigureOut">
              <a:rPr lang="tr-TR" smtClean="0"/>
              <a:t>21.09.2023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3948041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DD33FA8-9EC3-40A8-B76B-F4989CEA8428}" type="datetimeFigureOut">
              <a:rPr lang="tr-TR" smtClean="0"/>
              <a:t>21.09.2023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159891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DD33FA8-9EC3-40A8-B76B-F4989CEA8428}" type="datetimeFigureOut">
              <a:rPr lang="tr-TR" smtClean="0"/>
              <a:t>21.09.2023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1FF1081-6788-44BC-A15E-B84FC8E9B368}" type="slidenum">
              <a:rPr lang="tr-TR" smtClean="0"/>
              <a:t>‹#›</a:t>
            </a:fld>
            <a:endParaRPr lang="tr-TR"/>
          </a:p>
        </p:txBody>
      </p:sp>
    </p:spTree>
    <p:extLst>
      <p:ext uri="{BB962C8B-B14F-4D97-AF65-F5344CB8AC3E}">
        <p14:creationId xmlns:p14="http://schemas.microsoft.com/office/powerpoint/2010/main" val="117260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D33FA8-9EC3-40A8-B76B-F4989CEA8428}" type="datetimeFigureOut">
              <a:rPr lang="tr-TR" smtClean="0"/>
              <a:t>21.09.2023</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1FF1081-6788-44BC-A15E-B84FC8E9B368}" type="slidenum">
              <a:rPr lang="tr-TR" smtClean="0"/>
              <a:t>‹#›</a:t>
            </a:fld>
            <a:endParaRPr lang="tr-TR"/>
          </a:p>
        </p:txBody>
      </p:sp>
    </p:spTree>
    <p:extLst>
      <p:ext uri="{BB962C8B-B14F-4D97-AF65-F5344CB8AC3E}">
        <p14:creationId xmlns:p14="http://schemas.microsoft.com/office/powerpoint/2010/main" val="1663445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vironment.ec.europa.eu/strategy/circular-economy-action-plan_en" TargetMode="External"/><Relationship Id="rId2" Type="http://schemas.openxmlformats.org/officeDocument/2006/relationships/hyperlink" Target="https://ec.europa.eu/commission/presscorner/detail/en/ip_20_416"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ommission.europa.eu/strategy-and-policy/priorities-2019-2024/european-green-deal_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330325-C503-2422-97E2-305FCA1EDD5E}"/>
              </a:ext>
            </a:extLst>
          </p:cNvPr>
          <p:cNvSpPr>
            <a:spLocks noGrp="1"/>
          </p:cNvSpPr>
          <p:nvPr>
            <p:ph type="ctrTitle"/>
          </p:nvPr>
        </p:nvSpPr>
        <p:spPr>
          <a:xfrm>
            <a:off x="1507067" y="336909"/>
            <a:ext cx="7655213" cy="905164"/>
          </a:xfrm>
        </p:spPr>
        <p:txBody>
          <a:bodyPr/>
          <a:lstStyle/>
          <a:p>
            <a:r>
              <a:rPr lang="tr-TR" sz="4800" u="sng" dirty="0"/>
              <a:t> </a:t>
            </a:r>
          </a:p>
        </p:txBody>
      </p:sp>
      <p:pic>
        <p:nvPicPr>
          <p:cNvPr id="7" name="Resim 6">
            <a:extLst>
              <a:ext uri="{FF2B5EF4-FFF2-40B4-BE49-F238E27FC236}">
                <a16:creationId xmlns:a16="http://schemas.microsoft.com/office/drawing/2014/main" id="{2A29A07C-EF18-50B6-2930-64E4E9BA1F0E}"/>
              </a:ext>
            </a:extLst>
          </p:cNvPr>
          <p:cNvPicPr>
            <a:picLocks noChangeAspect="1"/>
          </p:cNvPicPr>
          <p:nvPr/>
        </p:nvPicPr>
        <p:blipFill>
          <a:blip r:embed="rId2"/>
          <a:stretch>
            <a:fillRect/>
          </a:stretch>
        </p:blipFill>
        <p:spPr>
          <a:xfrm>
            <a:off x="0" y="-27553"/>
            <a:ext cx="12192000" cy="6885553"/>
          </a:xfrm>
          <a:prstGeom prst="rect">
            <a:avLst/>
          </a:prstGeom>
        </p:spPr>
      </p:pic>
      <p:sp>
        <p:nvSpPr>
          <p:cNvPr id="4" name="Alt Başlık 2">
            <a:extLst>
              <a:ext uri="{FF2B5EF4-FFF2-40B4-BE49-F238E27FC236}">
                <a16:creationId xmlns:a16="http://schemas.microsoft.com/office/drawing/2014/main" id="{9A6E8536-BD3E-C445-A2A3-D262FA688DBF}"/>
              </a:ext>
            </a:extLst>
          </p:cNvPr>
          <p:cNvSpPr txBox="1">
            <a:spLocks/>
          </p:cNvSpPr>
          <p:nvPr/>
        </p:nvSpPr>
        <p:spPr>
          <a:xfrm>
            <a:off x="120072" y="5977339"/>
            <a:ext cx="12071928" cy="769441"/>
          </a:xfrm>
          <a:prstGeom prst="rect">
            <a:avLst/>
          </a:prstGeom>
          <a:ln>
            <a:solidFill>
              <a:schemeClr val="accent2">
                <a:lumMod val="60000"/>
                <a:lumOff val="40000"/>
              </a:schemeClr>
            </a:solidFill>
          </a:ln>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tr-TR" sz="4000" b="1" u="sng" dirty="0">
                <a:solidFill>
                  <a:srgbClr val="002060"/>
                </a:solidFill>
              </a:rPr>
              <a:t>AKİB Sürdürülebilirlik, Proje ve Eğitim Şubesi</a:t>
            </a:r>
          </a:p>
        </p:txBody>
      </p:sp>
      <p:sp>
        <p:nvSpPr>
          <p:cNvPr id="9" name="Metin kutusu 8">
            <a:extLst>
              <a:ext uri="{FF2B5EF4-FFF2-40B4-BE49-F238E27FC236}">
                <a16:creationId xmlns:a16="http://schemas.microsoft.com/office/drawing/2014/main" id="{737A8AA7-9718-CD62-7811-E0CEE5A6CC24}"/>
              </a:ext>
            </a:extLst>
          </p:cNvPr>
          <p:cNvSpPr txBox="1"/>
          <p:nvPr/>
        </p:nvSpPr>
        <p:spPr>
          <a:xfrm>
            <a:off x="3131128" y="111220"/>
            <a:ext cx="9515762" cy="923330"/>
          </a:xfrm>
          <a:prstGeom prst="rect">
            <a:avLst/>
          </a:prstGeom>
          <a:noFill/>
        </p:spPr>
        <p:txBody>
          <a:bodyPr wrap="square">
            <a:spAutoFit/>
          </a:bodyPr>
          <a:lstStyle/>
          <a:p>
            <a:r>
              <a:rPr lang="tr-TR" sz="5400" b="1" u="sng" dirty="0">
                <a:solidFill>
                  <a:schemeClr val="accent4"/>
                </a:solidFill>
              </a:rPr>
              <a:t>AVRUPA YEŞİL MUTABAKATI</a:t>
            </a:r>
            <a:endParaRPr lang="tr-TR" sz="5400" b="1" dirty="0">
              <a:solidFill>
                <a:schemeClr val="accent4"/>
              </a:solidFill>
            </a:endParaRPr>
          </a:p>
        </p:txBody>
      </p:sp>
      <p:pic>
        <p:nvPicPr>
          <p:cNvPr id="5" name="Resim 4">
            <a:extLst>
              <a:ext uri="{FF2B5EF4-FFF2-40B4-BE49-F238E27FC236}">
                <a16:creationId xmlns:a16="http://schemas.microsoft.com/office/drawing/2014/main" id="{DF57C656-87E4-B567-060A-3E33CC93A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2" y="5057718"/>
            <a:ext cx="1682095" cy="808401"/>
          </a:xfrm>
          <a:prstGeom prst="rect">
            <a:avLst/>
          </a:prstGeom>
        </p:spPr>
      </p:pic>
    </p:spTree>
    <p:extLst>
      <p:ext uri="{BB962C8B-B14F-4D97-AF65-F5344CB8AC3E}">
        <p14:creationId xmlns:p14="http://schemas.microsoft.com/office/powerpoint/2010/main" val="4231174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510C2E-B054-79C6-96E5-1743FD35F52A}"/>
              </a:ext>
            </a:extLst>
          </p:cNvPr>
          <p:cNvSpPr>
            <a:spLocks noGrp="1"/>
          </p:cNvSpPr>
          <p:nvPr>
            <p:ph type="title"/>
          </p:nvPr>
        </p:nvSpPr>
        <p:spPr>
          <a:xfrm>
            <a:off x="96213" y="300181"/>
            <a:ext cx="11856410" cy="1320800"/>
          </a:xfrm>
        </p:spPr>
        <p:txBody>
          <a:bodyPr/>
          <a:lstStyle/>
          <a:p>
            <a:r>
              <a:rPr lang="tr-TR" b="1" u="sng" dirty="0"/>
              <a:t>DÖNGÜSEL EKONOMİ (CIRCULAR ECONOMY):</a:t>
            </a:r>
          </a:p>
        </p:txBody>
      </p:sp>
      <p:sp>
        <p:nvSpPr>
          <p:cNvPr id="3" name="İçerik Yer Tutucusu 2">
            <a:extLst>
              <a:ext uri="{FF2B5EF4-FFF2-40B4-BE49-F238E27FC236}">
                <a16:creationId xmlns:a16="http://schemas.microsoft.com/office/drawing/2014/main" id="{BB7ADE7B-68B0-F80F-1B18-4AD52B65E990}"/>
              </a:ext>
            </a:extLst>
          </p:cNvPr>
          <p:cNvSpPr>
            <a:spLocks noGrp="1"/>
          </p:cNvSpPr>
          <p:nvPr>
            <p:ph idx="1"/>
          </p:nvPr>
        </p:nvSpPr>
        <p:spPr>
          <a:xfrm>
            <a:off x="0" y="877454"/>
            <a:ext cx="5929745" cy="5980545"/>
          </a:xfrm>
        </p:spPr>
        <p:txBody>
          <a:bodyPr>
            <a:normAutofit lnSpcReduction="10000"/>
          </a:bodyPr>
          <a:lstStyle/>
          <a:p>
            <a:endParaRPr lang="tr-TR" b="0" i="0" dirty="0">
              <a:solidFill>
                <a:srgbClr val="212529"/>
              </a:solidFill>
              <a:effectLst/>
              <a:latin typeface="Times New Roman" panose="02020603050405020304" pitchFamily="18" charset="0"/>
              <a:cs typeface="Times New Roman" panose="02020603050405020304" pitchFamily="18" charset="0"/>
            </a:endParaRPr>
          </a:p>
          <a:p>
            <a:pPr algn="just"/>
            <a:r>
              <a:rPr lang="tr-TR" sz="2400" b="0" i="0" dirty="0">
                <a:solidFill>
                  <a:srgbClr val="212529"/>
                </a:solidFill>
                <a:effectLst/>
                <a:latin typeface="Times New Roman" panose="02020603050405020304" pitchFamily="18" charset="0"/>
                <a:cs typeface="Times New Roman" panose="02020603050405020304" pitchFamily="18" charset="0"/>
              </a:rPr>
              <a:t>Yeşil Mutabakatın ana unsurlarından bir diğeri ise ilgili tüm ürün mevzuatına etki edecek olan döngüsel ekonomidir. Bu ana tema altında, 10 Mart 2020 tarihinde AB </a:t>
            </a:r>
            <a:r>
              <a:rPr lang="tr-TR" sz="2400" b="0" i="0" u="none" strike="noStrike" dirty="0">
                <a:solidFill>
                  <a:srgbClr val="007BFF"/>
                </a:solidFill>
                <a:effectLst/>
                <a:latin typeface="Times New Roman" panose="02020603050405020304" pitchFamily="18" charset="0"/>
                <a:cs typeface="Times New Roman" panose="02020603050405020304" pitchFamily="18" charset="0"/>
                <a:hlinkClick r:id="rId2"/>
              </a:rPr>
              <a:t>Yeni Sanayi Stratejisi</a:t>
            </a:r>
            <a:r>
              <a:rPr lang="tr-TR" sz="2400" b="0" i="0" dirty="0">
                <a:solidFill>
                  <a:srgbClr val="212529"/>
                </a:solidFill>
                <a:effectLst/>
                <a:latin typeface="Times New Roman" panose="02020603050405020304" pitchFamily="18" charset="0"/>
                <a:cs typeface="Times New Roman" panose="02020603050405020304" pitchFamily="18" charset="0"/>
              </a:rPr>
              <a:t>, 11 Mart 2020 tarihinde ise </a:t>
            </a:r>
            <a:r>
              <a:rPr lang="tr-TR" sz="2400" b="0" i="0" u="none" strike="noStrike" dirty="0">
                <a:solidFill>
                  <a:srgbClr val="007BFF"/>
                </a:solidFill>
                <a:effectLst/>
                <a:latin typeface="Times New Roman" panose="02020603050405020304" pitchFamily="18" charset="0"/>
                <a:cs typeface="Times New Roman" panose="02020603050405020304" pitchFamily="18" charset="0"/>
                <a:hlinkClick r:id="rId3"/>
              </a:rPr>
              <a:t>Döngüsel Ekonomi Eylem Planı</a:t>
            </a:r>
            <a:r>
              <a:rPr lang="tr-TR" sz="2400" b="0" i="0" dirty="0">
                <a:solidFill>
                  <a:srgbClr val="212529"/>
                </a:solidFill>
                <a:effectLst/>
                <a:latin typeface="Times New Roman" panose="02020603050405020304" pitchFamily="18" charset="0"/>
                <a:cs typeface="Times New Roman" panose="02020603050405020304" pitchFamily="18" charset="0"/>
              </a:rPr>
              <a:t> açıklanmıştır. </a:t>
            </a:r>
          </a:p>
          <a:p>
            <a:pPr algn="just"/>
            <a:r>
              <a:rPr lang="tr-TR" sz="2400" b="0" i="0" dirty="0">
                <a:solidFill>
                  <a:srgbClr val="212529"/>
                </a:solidFill>
                <a:effectLst/>
                <a:latin typeface="Times New Roman" panose="02020603050405020304" pitchFamily="18" charset="0"/>
                <a:cs typeface="Times New Roman" panose="02020603050405020304" pitchFamily="18" charset="0"/>
              </a:rPr>
              <a:t>Böylece AB, hammadde temini aşamasından ürünlerin üretimi, tüketimi ve atık yönetimine dair döngüsel bir yaklaşım ile yeni kurallar getirileceğini açıklamış, </a:t>
            </a:r>
            <a:r>
              <a:rPr lang="tr-TR" sz="2400" b="1" i="0" dirty="0">
                <a:solidFill>
                  <a:schemeClr val="accent4"/>
                </a:solidFill>
                <a:effectLst/>
                <a:latin typeface="Times New Roman" panose="02020603050405020304" pitchFamily="18" charset="0"/>
                <a:cs typeface="Times New Roman" panose="02020603050405020304" pitchFamily="18" charset="0"/>
              </a:rPr>
              <a:t>elektronik ve bilişim teknolojileri, piller ve araçlar, ambalaj, plastikler, tekstil, yapı ve inşaat, gıda, su ve besinler</a:t>
            </a:r>
            <a:r>
              <a:rPr lang="tr-TR" sz="2400" b="0" i="0" dirty="0">
                <a:solidFill>
                  <a:schemeClr val="accent4"/>
                </a:solidFill>
                <a:effectLst/>
                <a:latin typeface="Times New Roman" panose="02020603050405020304" pitchFamily="18" charset="0"/>
                <a:cs typeface="Times New Roman" panose="02020603050405020304" pitchFamily="18" charset="0"/>
              </a:rPr>
              <a:t> </a:t>
            </a:r>
            <a:r>
              <a:rPr lang="tr-TR" sz="2400" b="0" i="0" dirty="0">
                <a:solidFill>
                  <a:srgbClr val="212529"/>
                </a:solidFill>
                <a:effectLst/>
                <a:latin typeface="Times New Roman" panose="02020603050405020304" pitchFamily="18" charset="0"/>
                <a:cs typeface="Times New Roman" panose="02020603050405020304" pitchFamily="18" charset="0"/>
              </a:rPr>
              <a:t>öncelikli sektörler olarak belirlenmiştir.</a:t>
            </a:r>
            <a:endParaRPr lang="tr-TR" sz="2400" dirty="0">
              <a:latin typeface="Times New Roman" panose="02020603050405020304" pitchFamily="18" charset="0"/>
              <a:cs typeface="Times New Roman" panose="02020603050405020304" pitchFamily="18" charset="0"/>
            </a:endParaRPr>
          </a:p>
        </p:txBody>
      </p:sp>
      <p:pic>
        <p:nvPicPr>
          <p:cNvPr id="7" name="Resim 6">
            <a:extLst>
              <a:ext uri="{FF2B5EF4-FFF2-40B4-BE49-F238E27FC236}">
                <a16:creationId xmlns:a16="http://schemas.microsoft.com/office/drawing/2014/main" id="{03550EC6-2079-690B-02A1-0FE3C9FDFA40}"/>
              </a:ext>
            </a:extLst>
          </p:cNvPr>
          <p:cNvPicPr>
            <a:picLocks noChangeAspect="1"/>
          </p:cNvPicPr>
          <p:nvPr/>
        </p:nvPicPr>
        <p:blipFill>
          <a:blip r:embed="rId4"/>
          <a:stretch>
            <a:fillRect/>
          </a:stretch>
        </p:blipFill>
        <p:spPr>
          <a:xfrm>
            <a:off x="6197600" y="1620981"/>
            <a:ext cx="5755023" cy="3888508"/>
          </a:xfrm>
          <a:prstGeom prst="rect">
            <a:avLst/>
          </a:prstGeom>
          <a:ln>
            <a:solidFill>
              <a:schemeClr val="accent4">
                <a:lumMod val="40000"/>
                <a:lumOff val="60000"/>
              </a:schemeClr>
            </a:solidFill>
          </a:ln>
        </p:spPr>
      </p:pic>
      <p:pic>
        <p:nvPicPr>
          <p:cNvPr id="4" name="Resim 3">
            <a:extLst>
              <a:ext uri="{FF2B5EF4-FFF2-40B4-BE49-F238E27FC236}">
                <a16:creationId xmlns:a16="http://schemas.microsoft.com/office/drawing/2014/main" id="{01EE0976-6C16-708B-0491-23DD236703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2314506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2AC21C-D2AE-ED81-FA66-F251D1227D0E}"/>
              </a:ext>
            </a:extLst>
          </p:cNvPr>
          <p:cNvSpPr>
            <a:spLocks noGrp="1"/>
          </p:cNvSpPr>
          <p:nvPr>
            <p:ph type="title"/>
          </p:nvPr>
        </p:nvSpPr>
        <p:spPr>
          <a:xfrm>
            <a:off x="178571" y="149339"/>
            <a:ext cx="8596668" cy="1320800"/>
          </a:xfrm>
        </p:spPr>
        <p:txBody>
          <a:bodyPr/>
          <a:lstStyle/>
          <a:p>
            <a:r>
              <a:rPr lang="tr-TR" u="sng" dirty="0"/>
              <a:t>AVRUPA EMİSYON TİCARET SİSTEMİ (ETS):</a:t>
            </a:r>
          </a:p>
        </p:txBody>
      </p:sp>
      <p:sp>
        <p:nvSpPr>
          <p:cNvPr id="3" name="İçerik Yer Tutucusu 2">
            <a:extLst>
              <a:ext uri="{FF2B5EF4-FFF2-40B4-BE49-F238E27FC236}">
                <a16:creationId xmlns:a16="http://schemas.microsoft.com/office/drawing/2014/main" id="{96B7EBB1-5D56-ABE0-A9C9-736C2296F0A1}"/>
              </a:ext>
            </a:extLst>
          </p:cNvPr>
          <p:cNvSpPr>
            <a:spLocks noGrp="1"/>
          </p:cNvSpPr>
          <p:nvPr>
            <p:ph idx="1"/>
          </p:nvPr>
        </p:nvSpPr>
        <p:spPr>
          <a:xfrm>
            <a:off x="298642" y="992911"/>
            <a:ext cx="6430632" cy="5865089"/>
          </a:xfrm>
        </p:spPr>
        <p:txBody>
          <a:bodyPr>
            <a:normAutofit fontScale="77500" lnSpcReduction="20000"/>
          </a:bodyPr>
          <a:lstStyle/>
          <a:p>
            <a:pPr algn="just">
              <a:lnSpc>
                <a:spcPct val="107000"/>
              </a:lnSpc>
              <a:spcAft>
                <a:spcPts val="800"/>
              </a:spcAft>
            </a:pPr>
            <a:r>
              <a:rPr lang="tr-TR" sz="2300" kern="100" dirty="0">
                <a:effectLst/>
                <a:latin typeface="Times New Roman" panose="02020603050405020304" pitchFamily="18" charset="0"/>
                <a:ea typeface="Calibri" panose="020F0502020204030204" pitchFamily="34" charset="0"/>
                <a:cs typeface="Times New Roman" panose="02020603050405020304" pitchFamily="18" charset="0"/>
              </a:rPr>
              <a:t>2005 yılında kurulan </a:t>
            </a:r>
            <a:r>
              <a:rPr lang="tr-TR" sz="2300" b="1" u="sng"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AB Emisyon Ticareti Sistemi</a:t>
            </a:r>
            <a:r>
              <a:rPr lang="tr-TR" sz="23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tr-TR" sz="2300"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300" kern="100" dirty="0">
                <a:effectLst/>
                <a:latin typeface="Times New Roman" panose="02020603050405020304" pitchFamily="18" charset="0"/>
                <a:ea typeface="Calibri" panose="020F0502020204030204" pitchFamily="34" charset="0"/>
                <a:cs typeface="Times New Roman" panose="02020603050405020304" pitchFamily="18" charset="0"/>
              </a:rPr>
              <a:t>AB’nin iklim değişikliğiyle mücadele politikasının temel taşıdır ve sarı gazı emisyonlarını maliyet etkin bir şekilde azaltmak için anahtar aracıdır. Dünyanın ilk büyük karbon pazarıdır ve en büyük karbon pazarı olmaya da devam etmektedir.</a:t>
            </a:r>
            <a:endParaRPr lang="tr-TR" sz="23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300" b="1" u="sng"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AB Sınırda Karbon Düzenleme Mekanizması ise</a:t>
            </a:r>
            <a:r>
              <a:rPr lang="tr-TR" sz="2300" b="1"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300" kern="0" dirty="0">
                <a:effectLst/>
                <a:latin typeface="Times New Roman" panose="02020603050405020304" pitchFamily="18" charset="0"/>
                <a:ea typeface="Calibri" panose="020F0502020204030204" pitchFamily="34" charset="0"/>
                <a:cs typeface="Times New Roman" panose="02020603050405020304" pitchFamily="18" charset="0"/>
              </a:rPr>
              <a:t>AB Emisyon Ticaret Sistemi’ne (AB ETS) eşdeğer bir mekanizma olarak tasarlanmıştır.</a:t>
            </a:r>
          </a:p>
          <a:p>
            <a:pPr algn="just">
              <a:lnSpc>
                <a:spcPct val="107000"/>
              </a:lnSpc>
              <a:spcAft>
                <a:spcPts val="800"/>
              </a:spcAft>
            </a:pPr>
            <a:r>
              <a:rPr lang="tr-TR" sz="2300" kern="0" dirty="0" err="1">
                <a:effectLst/>
                <a:latin typeface="Times New Roman" panose="02020603050405020304" pitchFamily="18" charset="0"/>
                <a:ea typeface="Calibri" panose="020F0502020204030204" pitchFamily="34" charset="0"/>
                <a:cs typeface="Times New Roman" panose="02020603050405020304" pitchFamily="18" charset="0"/>
              </a:rPr>
              <a:t>ETS’de</a:t>
            </a:r>
            <a:r>
              <a:rPr lang="tr-TR" sz="2300" kern="0" dirty="0">
                <a:effectLst/>
                <a:latin typeface="Times New Roman" panose="02020603050405020304" pitchFamily="18" charset="0"/>
                <a:ea typeface="Calibri" panose="020F0502020204030204" pitchFamily="34" charset="0"/>
                <a:cs typeface="Times New Roman" panose="02020603050405020304" pitchFamily="18" charset="0"/>
              </a:rPr>
              <a:t> sınırın altındaki işletmelerin sınırı aşan işletmelere tahsisat satmasına izin verilir. Emisyonunu düşürebilen firmalar kar eder. Tahsisatlar ihale usulüyle satışa çıkartılır veya ücretsiz dağıtılır.</a:t>
            </a:r>
            <a:endParaRPr lang="tr-TR" sz="23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tr-TR" sz="2300" b="1" u="sng" dirty="0" err="1">
                <a:solidFill>
                  <a:schemeClr val="accent4"/>
                </a:solidFill>
                <a:effectLst/>
                <a:latin typeface="Times New Roman" panose="02020603050405020304" pitchFamily="18" charset="0"/>
                <a:ea typeface="Calibri" panose="020F0502020204030204" pitchFamily="34" charset="0"/>
              </a:rPr>
              <a:t>ETS’de</a:t>
            </a:r>
            <a:r>
              <a:rPr lang="tr-TR" sz="2300" b="1" u="sng" dirty="0">
                <a:solidFill>
                  <a:schemeClr val="accent4"/>
                </a:solidFill>
                <a:effectLst/>
                <a:latin typeface="Times New Roman" panose="02020603050405020304" pitchFamily="18" charset="0"/>
                <a:ea typeface="Calibri" panose="020F0502020204030204" pitchFamily="34" charset="0"/>
              </a:rPr>
              <a:t> Amaç: </a:t>
            </a:r>
            <a:r>
              <a:rPr lang="tr-TR" sz="2300" dirty="0">
                <a:solidFill>
                  <a:srgbClr val="000000"/>
                </a:solidFill>
                <a:effectLst/>
                <a:latin typeface="Times New Roman" panose="02020603050405020304" pitchFamily="18" charset="0"/>
                <a:ea typeface="Calibri" panose="020F0502020204030204" pitchFamily="34" charset="0"/>
              </a:rPr>
              <a:t>Karbon kaçağının önlenmesi; Avrupa üretici sektörlerinin rekabet gücünün korunması</a:t>
            </a:r>
          </a:p>
          <a:p>
            <a:pPr algn="just">
              <a:lnSpc>
                <a:spcPct val="107000"/>
              </a:lnSpc>
              <a:spcAft>
                <a:spcPts val="800"/>
              </a:spcAft>
            </a:pPr>
            <a:r>
              <a:rPr lang="tr-TR" sz="2300" kern="100" dirty="0">
                <a:effectLst/>
                <a:latin typeface="Times New Roman" panose="02020603050405020304" pitchFamily="18" charset="0"/>
                <a:ea typeface="Calibri" panose="020F0502020204030204" pitchFamily="34" charset="0"/>
                <a:cs typeface="Times New Roman" panose="02020603050405020304" pitchFamily="18" charset="0"/>
              </a:rPr>
              <a:t>AB ETS, </a:t>
            </a:r>
            <a:r>
              <a:rPr lang="tr-TR" sz="2300" b="1"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t>
            </a:r>
            <a:r>
              <a:rPr lang="tr-TR" sz="2300" b="1" u="sng"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üst sınıra ulaş ve ticaret yap</a:t>
            </a:r>
            <a:r>
              <a:rPr lang="tr-TR" sz="2300" b="1"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300" kern="100" dirty="0">
                <a:effectLst/>
                <a:latin typeface="Times New Roman" panose="02020603050405020304" pitchFamily="18" charset="0"/>
                <a:ea typeface="Calibri" panose="020F0502020204030204" pitchFamily="34" charset="0"/>
                <a:cs typeface="Times New Roman" panose="02020603050405020304" pitchFamily="18" charset="0"/>
              </a:rPr>
              <a:t>prensibiyle çalışmaktadır.</a:t>
            </a:r>
          </a:p>
          <a:p>
            <a:pPr algn="just">
              <a:lnSpc>
                <a:spcPct val="107000"/>
              </a:lnSpc>
              <a:spcAft>
                <a:spcPts val="800"/>
              </a:spcAft>
            </a:pPr>
            <a:r>
              <a:rPr lang="tr-TR" sz="2300" dirty="0">
                <a:effectLst/>
                <a:latin typeface="Times New Roman" panose="02020603050405020304" pitchFamily="18" charset="0"/>
                <a:ea typeface="Calibri" panose="020F0502020204030204" pitchFamily="34" charset="0"/>
                <a:cs typeface="Times New Roman" panose="02020603050405020304" pitchFamily="18" charset="0"/>
              </a:rPr>
              <a:t>ETS kapsamında bulunan tesislerin emisyonları, </a:t>
            </a:r>
            <a:r>
              <a:rPr lang="tr-TR" sz="2300" b="1" dirty="0">
                <a:effectLst/>
                <a:latin typeface="Times New Roman" panose="02020603050405020304" pitchFamily="18" charset="0"/>
                <a:ea typeface="Calibri" panose="020F0502020204030204" pitchFamily="34" charset="0"/>
                <a:cs typeface="Times New Roman" panose="02020603050405020304" pitchFamily="18" charset="0"/>
              </a:rPr>
              <a:t>2005-2019</a:t>
            </a:r>
            <a:r>
              <a:rPr lang="tr-TR" sz="2300" dirty="0">
                <a:effectLst/>
                <a:latin typeface="Times New Roman" panose="02020603050405020304" pitchFamily="18" charset="0"/>
                <a:ea typeface="Calibri" panose="020F0502020204030204" pitchFamily="34" charset="0"/>
                <a:cs typeface="Times New Roman" panose="02020603050405020304" pitchFamily="18" charset="0"/>
              </a:rPr>
              <a:t> yılları</a:t>
            </a:r>
            <a:r>
              <a:rPr lang="tr-TR" sz="2300" b="1" dirty="0">
                <a:effectLst/>
                <a:latin typeface="Times New Roman" panose="02020603050405020304" pitchFamily="18" charset="0"/>
                <a:ea typeface="Calibri" panose="020F0502020204030204" pitchFamily="34" charset="0"/>
                <a:cs typeface="Times New Roman" panose="02020603050405020304" pitchFamily="18" charset="0"/>
              </a:rPr>
              <a:t> arasında yaklaşık %35</a:t>
            </a:r>
            <a:r>
              <a:rPr lang="tr-TR" sz="2300" dirty="0">
                <a:effectLst/>
                <a:latin typeface="Times New Roman" panose="02020603050405020304" pitchFamily="18" charset="0"/>
                <a:ea typeface="Calibri" panose="020F0502020204030204" pitchFamily="34" charset="0"/>
                <a:cs typeface="Times New Roman" panose="02020603050405020304" pitchFamily="18" charset="0"/>
              </a:rPr>
              <a:t> oranında azalmıştır.</a:t>
            </a:r>
            <a:endParaRPr lang="tr-TR" sz="23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sz="1800" dirty="0">
              <a:solidFill>
                <a:srgbClr val="000000"/>
              </a:solidFill>
              <a:effectLst/>
              <a:latin typeface="Times New Roman" panose="02020603050405020304" pitchFamily="18" charset="0"/>
              <a:ea typeface="Calibri" panose="020F0502020204030204" pitchFamily="34" charset="0"/>
            </a:endParaRPr>
          </a:p>
          <a:p>
            <a:pPr algn="just">
              <a:lnSpc>
                <a:spcPct val="107000"/>
              </a:lnSpc>
              <a:spcAft>
                <a:spcPts val="800"/>
              </a:spcAft>
            </a:pPr>
            <a:endParaRPr lang="tr-TR" dirty="0"/>
          </a:p>
          <a:p>
            <a:pPr marL="0" indent="0" algn="just">
              <a:lnSpc>
                <a:spcPct val="107000"/>
              </a:lnSpc>
              <a:spcAft>
                <a:spcPts val="800"/>
              </a:spcAft>
              <a:buNone/>
            </a:pPr>
            <a:endParaRPr lang="tr-TR" dirty="0"/>
          </a:p>
        </p:txBody>
      </p:sp>
      <p:pic>
        <p:nvPicPr>
          <p:cNvPr id="4" name="Resim 3">
            <a:extLst>
              <a:ext uri="{FF2B5EF4-FFF2-40B4-BE49-F238E27FC236}">
                <a16:creationId xmlns:a16="http://schemas.microsoft.com/office/drawing/2014/main" id="{DA5AE199-C949-3F7D-0ECA-40EDD6C907A1}"/>
              </a:ext>
            </a:extLst>
          </p:cNvPr>
          <p:cNvPicPr>
            <a:picLocks noChangeAspect="1"/>
          </p:cNvPicPr>
          <p:nvPr/>
        </p:nvPicPr>
        <p:blipFill rotWithShape="1">
          <a:blip r:embed="rId2"/>
          <a:srcRect l="2751" t="19003" r="3900" b="22904"/>
          <a:stretch/>
        </p:blipFill>
        <p:spPr>
          <a:xfrm>
            <a:off x="6474692" y="2318327"/>
            <a:ext cx="5418666" cy="2484581"/>
          </a:xfrm>
          <a:prstGeom prst="rect">
            <a:avLst/>
          </a:prstGeom>
        </p:spPr>
      </p:pic>
      <p:pic>
        <p:nvPicPr>
          <p:cNvPr id="5" name="Resim 4">
            <a:extLst>
              <a:ext uri="{FF2B5EF4-FFF2-40B4-BE49-F238E27FC236}">
                <a16:creationId xmlns:a16="http://schemas.microsoft.com/office/drawing/2014/main" id="{5A21A42A-D1A3-CDF7-B4BD-E4110D302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253726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87675F-4D08-A422-167D-C6BA42B508E3}"/>
              </a:ext>
            </a:extLst>
          </p:cNvPr>
          <p:cNvSpPr>
            <a:spLocks noGrp="1"/>
          </p:cNvSpPr>
          <p:nvPr>
            <p:ph type="title"/>
          </p:nvPr>
        </p:nvSpPr>
        <p:spPr>
          <a:xfrm>
            <a:off x="339436" y="161636"/>
            <a:ext cx="8850746" cy="1320800"/>
          </a:xfrm>
        </p:spPr>
        <p:txBody>
          <a:bodyPr/>
          <a:lstStyle/>
          <a:p>
            <a:r>
              <a:rPr kumimoji="0" lang="tr-TR" sz="3600" b="1" i="0" u="sng" strike="noStrike" kern="1200" cap="none" spc="0" normalizeH="0" baseline="0" noProof="0" dirty="0">
                <a:ln>
                  <a:noFill/>
                </a:ln>
                <a:solidFill>
                  <a:srgbClr val="90C226"/>
                </a:solidFill>
                <a:effectLst/>
                <a:uLnTx/>
                <a:uFillTx/>
                <a:latin typeface="Trebuchet MS" panose="020B0603020202020204"/>
                <a:ea typeface="+mj-ea"/>
                <a:cs typeface="+mj-cs"/>
              </a:rPr>
              <a:t>AVRUPA EMİSYON TİCARET SİSTEMİ (ETS) ÇALIŞMA PRENSİBİ:</a:t>
            </a:r>
            <a:endParaRPr lang="tr-TR" b="1" dirty="0"/>
          </a:p>
        </p:txBody>
      </p:sp>
      <p:pic>
        <p:nvPicPr>
          <p:cNvPr id="7" name="Resim 6">
            <a:extLst>
              <a:ext uri="{FF2B5EF4-FFF2-40B4-BE49-F238E27FC236}">
                <a16:creationId xmlns:a16="http://schemas.microsoft.com/office/drawing/2014/main" id="{5DBA7E1E-2557-A1CF-DFC0-46812816BC70}"/>
              </a:ext>
            </a:extLst>
          </p:cNvPr>
          <p:cNvPicPr>
            <a:picLocks noChangeAspect="1"/>
          </p:cNvPicPr>
          <p:nvPr/>
        </p:nvPicPr>
        <p:blipFill>
          <a:blip r:embed="rId2"/>
          <a:stretch>
            <a:fillRect/>
          </a:stretch>
        </p:blipFill>
        <p:spPr>
          <a:xfrm>
            <a:off x="339436" y="1618050"/>
            <a:ext cx="4787534" cy="4223457"/>
          </a:xfrm>
          <a:prstGeom prst="rect">
            <a:avLst/>
          </a:prstGeom>
          <a:solidFill>
            <a:schemeClr val="accent2">
              <a:lumMod val="40000"/>
              <a:lumOff val="60000"/>
            </a:schemeClr>
          </a:solidFill>
          <a:ln>
            <a:noFill/>
          </a:ln>
        </p:spPr>
      </p:pic>
      <p:sp>
        <p:nvSpPr>
          <p:cNvPr id="4" name="Metin kutusu 3">
            <a:extLst>
              <a:ext uri="{FF2B5EF4-FFF2-40B4-BE49-F238E27FC236}">
                <a16:creationId xmlns:a16="http://schemas.microsoft.com/office/drawing/2014/main" id="{0C5FA43A-1431-BCFA-4D99-5234567AF4D0}"/>
              </a:ext>
            </a:extLst>
          </p:cNvPr>
          <p:cNvSpPr txBox="1"/>
          <p:nvPr/>
        </p:nvSpPr>
        <p:spPr>
          <a:xfrm>
            <a:off x="5126970" y="1064053"/>
            <a:ext cx="4100945" cy="5632311"/>
          </a:xfrm>
          <a:prstGeom prst="rect">
            <a:avLst/>
          </a:prstGeom>
          <a:noFill/>
        </p:spPr>
        <p:txBody>
          <a:bodyPr wrap="square">
            <a:spAutoFit/>
          </a:bodyPr>
          <a:lstStyle/>
          <a:p>
            <a:pPr algn="just"/>
            <a:r>
              <a:rPr lang="tr-TR" sz="2000" b="0" i="0" dirty="0">
                <a:solidFill>
                  <a:schemeClr val="accent4"/>
                </a:solidFill>
                <a:effectLst/>
                <a:latin typeface="Open Sans" panose="020B0606030504020204" pitchFamily="34" charset="0"/>
              </a:rPr>
              <a:t>***</a:t>
            </a:r>
            <a:r>
              <a:rPr lang="tr-TR" sz="2000" b="0" i="0" dirty="0">
                <a:solidFill>
                  <a:srgbClr val="444444"/>
                </a:solidFill>
                <a:effectLst/>
                <a:latin typeface="Open Sans" panose="020B0606030504020204" pitchFamily="34" charset="0"/>
              </a:rPr>
              <a:t> AB ETS kısaca </a:t>
            </a:r>
            <a:r>
              <a:rPr lang="tr-TR" sz="2000" b="1" i="0" dirty="0">
                <a:solidFill>
                  <a:schemeClr val="accent4"/>
                </a:solidFill>
                <a:effectLst/>
                <a:latin typeface="Open Sans" panose="020B0606030504020204" pitchFamily="34" charset="0"/>
              </a:rPr>
              <a:t>“</a:t>
            </a:r>
            <a:r>
              <a:rPr lang="tr-TR" sz="2000" b="1" i="0" u="sng" dirty="0">
                <a:solidFill>
                  <a:schemeClr val="accent4"/>
                </a:solidFill>
                <a:effectLst/>
                <a:latin typeface="Open Sans" panose="020B0606030504020204" pitchFamily="34" charset="0"/>
              </a:rPr>
              <a:t>üst sınıra ulaş ve ticaret yap</a:t>
            </a:r>
            <a:r>
              <a:rPr lang="tr-TR" sz="2000" b="1" i="0" dirty="0">
                <a:solidFill>
                  <a:schemeClr val="accent4"/>
                </a:solidFill>
                <a:effectLst/>
                <a:latin typeface="Open Sans" panose="020B0606030504020204" pitchFamily="34" charset="0"/>
              </a:rPr>
              <a:t>” (</a:t>
            </a:r>
            <a:r>
              <a:rPr lang="tr-TR" sz="2000" b="1" i="0" u="sng" dirty="0">
                <a:solidFill>
                  <a:schemeClr val="accent4"/>
                </a:solidFill>
                <a:effectLst/>
                <a:latin typeface="Open Sans" panose="020B0606030504020204" pitchFamily="34" charset="0"/>
              </a:rPr>
              <a:t>“cap and trade system”)</a:t>
            </a:r>
            <a:r>
              <a:rPr lang="tr-TR" sz="2000" b="1" i="0" dirty="0">
                <a:solidFill>
                  <a:schemeClr val="accent4"/>
                </a:solidFill>
                <a:effectLst/>
                <a:latin typeface="Open Sans" panose="020B0606030504020204" pitchFamily="34" charset="0"/>
              </a:rPr>
              <a:t> </a:t>
            </a:r>
            <a:r>
              <a:rPr lang="tr-TR" sz="2000" b="0" i="0" dirty="0">
                <a:solidFill>
                  <a:srgbClr val="444444"/>
                </a:solidFill>
                <a:effectLst/>
                <a:latin typeface="Open Sans" panose="020B0606030504020204" pitchFamily="34" charset="0"/>
              </a:rPr>
              <a:t>prensibi ile çalışmaktadır. Sistem içindeki endüstriler belirli sera gazı emisyonu yapma sınırlarına sahiptir. Bu sınır değerlerin altında sera gazı emisyonu üretmeyi hedefleyen endüstri paydaşları bu şartı yerine getiremediği takdirde ticaret sistemine dahil olup ek tahsisat </a:t>
            </a:r>
            <a:r>
              <a:rPr lang="tr-TR" sz="2000" b="1" i="0" dirty="0">
                <a:solidFill>
                  <a:schemeClr val="accent4"/>
                </a:solidFill>
                <a:effectLst/>
                <a:latin typeface="Open Sans" panose="020B0606030504020204" pitchFamily="34" charset="0"/>
              </a:rPr>
              <a:t>(</a:t>
            </a:r>
            <a:r>
              <a:rPr lang="tr-TR" sz="2000" b="1" i="0" u="sng" dirty="0">
                <a:solidFill>
                  <a:schemeClr val="accent4"/>
                </a:solidFill>
                <a:effectLst/>
                <a:latin typeface="Open Sans" panose="020B0606030504020204" pitchFamily="34" charset="0"/>
              </a:rPr>
              <a:t>allowance – tahsisat</a:t>
            </a:r>
            <a:r>
              <a:rPr lang="tr-TR" sz="2000" b="1" i="0" dirty="0">
                <a:solidFill>
                  <a:schemeClr val="accent4"/>
                </a:solidFill>
                <a:effectLst/>
                <a:latin typeface="Open Sans" panose="020B0606030504020204" pitchFamily="34" charset="0"/>
              </a:rPr>
              <a:t>) </a:t>
            </a:r>
            <a:r>
              <a:rPr lang="tr-TR" sz="2000" b="0" i="0" dirty="0">
                <a:solidFill>
                  <a:srgbClr val="444444"/>
                </a:solidFill>
                <a:effectLst/>
                <a:latin typeface="Open Sans" panose="020B0606030504020204" pitchFamily="34" charset="0"/>
              </a:rPr>
              <a:t>satın alması gerekmektedir. ETS limit değerleri her yıl belirlenen değer daha da aşağı çekilerek emisyonların gittikçe azaltılması hedeflenir.</a:t>
            </a:r>
            <a:endParaRPr lang="tr-TR" sz="2000" dirty="0"/>
          </a:p>
        </p:txBody>
      </p:sp>
      <p:pic>
        <p:nvPicPr>
          <p:cNvPr id="3" name="Resim 2">
            <a:extLst>
              <a:ext uri="{FF2B5EF4-FFF2-40B4-BE49-F238E27FC236}">
                <a16:creationId xmlns:a16="http://schemas.microsoft.com/office/drawing/2014/main" id="{C9A8E6BB-C6F8-700E-BC1C-622C2AB90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2450143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AAFD59-C37F-A318-4F0C-585CC52D6216}"/>
              </a:ext>
            </a:extLst>
          </p:cNvPr>
          <p:cNvSpPr>
            <a:spLocks noGrp="1"/>
          </p:cNvSpPr>
          <p:nvPr>
            <p:ph type="title"/>
          </p:nvPr>
        </p:nvSpPr>
        <p:spPr>
          <a:xfrm>
            <a:off x="378690" y="193184"/>
            <a:ext cx="9291782" cy="1320800"/>
          </a:xfrm>
        </p:spPr>
        <p:txBody>
          <a:bodyPr/>
          <a:lstStyle/>
          <a:p>
            <a:r>
              <a:rPr lang="tr-TR" b="1" u="sng" dirty="0"/>
              <a:t>AVRUPA EMİSYON TİCARET SİSTEMİ (ETS) KAPSAMI:</a:t>
            </a:r>
            <a:endParaRPr lang="tr-TR" b="1" dirty="0"/>
          </a:p>
        </p:txBody>
      </p:sp>
      <p:sp>
        <p:nvSpPr>
          <p:cNvPr id="3" name="İçerik Yer Tutucusu 2">
            <a:extLst>
              <a:ext uri="{FF2B5EF4-FFF2-40B4-BE49-F238E27FC236}">
                <a16:creationId xmlns:a16="http://schemas.microsoft.com/office/drawing/2014/main" id="{8053633F-718F-0FDD-0438-AAC195EAAA70}"/>
              </a:ext>
            </a:extLst>
          </p:cNvPr>
          <p:cNvSpPr>
            <a:spLocks noGrp="1"/>
          </p:cNvSpPr>
          <p:nvPr>
            <p:ph idx="1"/>
          </p:nvPr>
        </p:nvSpPr>
        <p:spPr>
          <a:xfrm>
            <a:off x="378690" y="1024516"/>
            <a:ext cx="9848385" cy="5833484"/>
          </a:xfrm>
        </p:spPr>
        <p:txBody>
          <a:bodyPr>
            <a:normAutofit/>
          </a:bodyPr>
          <a:lstStyle/>
          <a:p>
            <a:pPr>
              <a:lnSpc>
                <a:spcPct val="107000"/>
              </a:lnSpc>
              <a:spcBef>
                <a:spcPts val="1200"/>
              </a:spcBef>
            </a:pPr>
            <a:endParaRPr lang="tr-TR" sz="2400" b="1" u="sng"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1200"/>
              </a:spcBef>
            </a:pPr>
            <a:r>
              <a:rPr lang="tr-TR" sz="2800" b="1" u="sng"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Sistemin kapsamına giren sektörler ve gazlar</a:t>
            </a:r>
          </a:p>
          <a:p>
            <a:pPr algn="just">
              <a:lnSpc>
                <a:spcPct val="107000"/>
              </a:lnSpc>
              <a:spcBef>
                <a:spcPts val="1200"/>
              </a:spcBef>
            </a:pPr>
            <a:r>
              <a:rPr lang="tr-TR"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Elektrik ve ısı üretiminden, petrol rafineleri, çelik fabrikaları ve demir, alüminyum, metal, çimento, kireç, cam, seramik, selüloz, kâğıt, karton, asit ve dökme organik kimyasal üretiminden, ticari havacılıktan kaynaklanan. </a:t>
            </a:r>
            <a:r>
              <a:rPr lang="tr-TR" sz="2400" b="1" u="sng"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Karbondioksit (CO2</a:t>
            </a:r>
            <a:r>
              <a:rPr lang="tr-TR" sz="2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2400" b="1" u="sng"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tr-TR"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Alüminyum üretiminden kaynaklanan </a:t>
            </a:r>
            <a:r>
              <a:rPr lang="tr-TR" sz="2400" b="1" u="sng" kern="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perfluorokarbonlar (PFC</a:t>
            </a:r>
            <a:r>
              <a:rPr lang="tr-TR" sz="2400" b="1" kern="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r>
              <a:rPr lang="tr-TR" sz="2400" b="1" u="sng" kern="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Nitrik, adipik ve glioksilik asit ve glioksal üretiminden kaynaklanan </a:t>
            </a:r>
            <a:r>
              <a:rPr lang="tr-TR" sz="2400" b="1" u="sng"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Azot oksit (N2O</a:t>
            </a:r>
            <a:r>
              <a:rPr lang="tr-TR" sz="2400" b="1" kern="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endParaRPr lang="tr-TR"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sektörlerde faaliyet gösteren şirketler için AB ETS sisteminde yer almak </a:t>
            </a:r>
            <a:r>
              <a:rPr lang="tr-TR" sz="2400" b="1" u="sng"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zorunludur</a:t>
            </a:r>
            <a:r>
              <a:rPr lang="tr-TR" sz="2400"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tr-TR" sz="1800" kern="1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4" name="Resim 3">
            <a:extLst>
              <a:ext uri="{FF2B5EF4-FFF2-40B4-BE49-F238E27FC236}">
                <a16:creationId xmlns:a16="http://schemas.microsoft.com/office/drawing/2014/main" id="{2F8CCE3E-FD81-E30A-5F48-E09A0AF84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178579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45CFEB-F649-66E8-D3A8-C0985C851AAF}"/>
              </a:ext>
            </a:extLst>
          </p:cNvPr>
          <p:cNvSpPr>
            <a:spLocks noGrp="1"/>
          </p:cNvSpPr>
          <p:nvPr>
            <p:ph type="title"/>
          </p:nvPr>
        </p:nvSpPr>
        <p:spPr>
          <a:xfrm>
            <a:off x="406400" y="297876"/>
            <a:ext cx="9171709" cy="1320800"/>
          </a:xfrm>
        </p:spPr>
        <p:txBody>
          <a:bodyPr>
            <a:normAutofit fontScale="90000"/>
          </a:bodyPr>
          <a:lstStyle/>
          <a:p>
            <a:r>
              <a:rPr lang="tr-TR" sz="3200" b="1" u="sng" dirty="0"/>
              <a:t>SINIRDA KARBON DÜZENLEME MEKANİZMASI:</a:t>
            </a:r>
            <a:br>
              <a:rPr lang="tr-TR" sz="3200" b="1" u="sng" dirty="0"/>
            </a:br>
            <a:r>
              <a:rPr kumimoji="0" lang="tr-TR" sz="2800" b="1" i="0" u="none" strike="noStrike" kern="100" cap="none" spc="0" normalizeH="0" baseline="0" noProof="0" dirty="0">
                <a:ln>
                  <a:noFill/>
                </a:ln>
                <a:solidFill>
                  <a:srgbClr val="E7661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br>
              <a:rPr kumimoji="0" lang="tr-TR" sz="2800" b="1" i="0" u="none" strike="noStrike" kern="100" cap="none" spc="0" normalizeH="0" baseline="0" noProof="0" dirty="0">
                <a:ln>
                  <a:noFill/>
                </a:ln>
                <a:solidFill>
                  <a:srgbClr val="E76618"/>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endParaRPr lang="tr-TR" sz="3200" b="1" u="sng" dirty="0"/>
          </a:p>
        </p:txBody>
      </p:sp>
      <p:sp>
        <p:nvSpPr>
          <p:cNvPr id="3" name="İçerik Yer Tutucusu 2">
            <a:extLst>
              <a:ext uri="{FF2B5EF4-FFF2-40B4-BE49-F238E27FC236}">
                <a16:creationId xmlns:a16="http://schemas.microsoft.com/office/drawing/2014/main" id="{651B1448-8C82-84C7-8B67-449BFEB9065A}"/>
              </a:ext>
            </a:extLst>
          </p:cNvPr>
          <p:cNvSpPr>
            <a:spLocks noGrp="1"/>
          </p:cNvSpPr>
          <p:nvPr>
            <p:ph idx="1"/>
          </p:nvPr>
        </p:nvSpPr>
        <p:spPr>
          <a:xfrm>
            <a:off x="406400" y="958276"/>
            <a:ext cx="5551054" cy="5835070"/>
          </a:xfrm>
        </p:spPr>
        <p:txBody>
          <a:bodyPr>
            <a:normAutofit lnSpcReduction="10000"/>
          </a:bodyPr>
          <a:lstStyle/>
          <a:p>
            <a:pPr marL="0" indent="0">
              <a:lnSpc>
                <a:spcPct val="107000"/>
              </a:lnSpc>
              <a:spcAft>
                <a:spcPts val="800"/>
              </a:spcAft>
              <a:buNone/>
            </a:pPr>
            <a:r>
              <a:rPr lang="tr-TR" sz="2400" b="1" u="sng" kern="0" dirty="0">
                <a:solidFill>
                  <a:schemeClr val="accent4"/>
                </a:solidFill>
                <a:effectLst/>
                <a:latin typeface="Open Sans" panose="020B0606030504020204" pitchFamily="34" charset="0"/>
                <a:ea typeface="Times New Roman" panose="02020603050405020304" pitchFamily="18" charset="0"/>
                <a:cs typeface="Times New Roman" panose="02020603050405020304" pitchFamily="18" charset="0"/>
              </a:rPr>
              <a:t>SKDM nedir?</a:t>
            </a:r>
            <a:endParaRPr lang="tr-TR" sz="1400" u="sng" kern="1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Sınırda Karbon Düzenleme Mekanizması (SKDM), Avrupa Birliği sınırları dahilinde ticari malların üretimi esnasında oluşan karbon maliyetlerine eşdeğer bir maliyetin Avrupa Birliği ülkelerine ithal edilen mallara da uygulanmasına ilişkin düzenleyici bir sistem olarak tanımlanıyor. AB, SKDM ile karbon fiyatlandırma sistemine sahip olmayan ülkelerden gerçekleştirilen yüksek karbon ayak izine sahip malların ithalatını izlemeyi ve azaltmayı amaçlıyor. SKDM; üretimin AB’den daha yumuşak iklim ve çevre politikalarına sahip ülkelere kaymasını engelleyecek ve Dünya Ticaret Örgütü (WTO) kurallarına tam uyumlu olacak şekilde tasarlanacak.</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5" name="Resim 4">
            <a:extLst>
              <a:ext uri="{FF2B5EF4-FFF2-40B4-BE49-F238E27FC236}">
                <a16:creationId xmlns:a16="http://schemas.microsoft.com/office/drawing/2014/main" id="{C93807FE-10E5-D869-14D0-2AB215A3C58F}"/>
              </a:ext>
            </a:extLst>
          </p:cNvPr>
          <p:cNvPicPr>
            <a:picLocks noChangeAspect="1"/>
          </p:cNvPicPr>
          <p:nvPr/>
        </p:nvPicPr>
        <p:blipFill rotWithShape="1">
          <a:blip r:embed="rId2"/>
          <a:srcRect l="4663" t="5134" r="4801" b="17376"/>
          <a:stretch/>
        </p:blipFill>
        <p:spPr>
          <a:xfrm>
            <a:off x="6317675" y="2038928"/>
            <a:ext cx="5763491" cy="2780144"/>
          </a:xfrm>
          <a:prstGeom prst="rect">
            <a:avLst/>
          </a:prstGeom>
          <a:ln>
            <a:solidFill>
              <a:schemeClr val="accent4">
                <a:lumMod val="40000"/>
                <a:lumOff val="60000"/>
              </a:schemeClr>
            </a:solidFill>
          </a:ln>
        </p:spPr>
      </p:pic>
      <p:pic>
        <p:nvPicPr>
          <p:cNvPr id="4" name="Resim 3">
            <a:extLst>
              <a:ext uri="{FF2B5EF4-FFF2-40B4-BE49-F238E27FC236}">
                <a16:creationId xmlns:a16="http://schemas.microsoft.com/office/drawing/2014/main" id="{454CADEC-48EA-0105-588F-5E506F120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43275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CF6652-6696-7AF0-03E3-6FE31E54D10F}"/>
              </a:ext>
            </a:extLst>
          </p:cNvPr>
          <p:cNvSpPr>
            <a:spLocks noGrp="1"/>
          </p:cNvSpPr>
          <p:nvPr>
            <p:ph type="title"/>
          </p:nvPr>
        </p:nvSpPr>
        <p:spPr>
          <a:xfrm>
            <a:off x="387927" y="110836"/>
            <a:ext cx="8596668" cy="1320800"/>
          </a:xfrm>
        </p:spPr>
        <p:txBody>
          <a:bodyPr/>
          <a:lstStyle/>
          <a:p>
            <a:r>
              <a:rPr lang="tr-TR" b="1" u="sng" dirty="0"/>
              <a:t>KARBON KAÇAĞI NEDİR ?</a:t>
            </a:r>
          </a:p>
        </p:txBody>
      </p:sp>
      <p:sp>
        <p:nvSpPr>
          <p:cNvPr id="3" name="İçerik Yer Tutucusu 2">
            <a:extLst>
              <a:ext uri="{FF2B5EF4-FFF2-40B4-BE49-F238E27FC236}">
                <a16:creationId xmlns:a16="http://schemas.microsoft.com/office/drawing/2014/main" id="{FF642721-E9E3-7253-0DB6-9AF348FA9CE4}"/>
              </a:ext>
            </a:extLst>
          </p:cNvPr>
          <p:cNvSpPr>
            <a:spLocks noGrp="1"/>
          </p:cNvSpPr>
          <p:nvPr>
            <p:ph idx="1"/>
          </p:nvPr>
        </p:nvSpPr>
        <p:spPr>
          <a:xfrm>
            <a:off x="387927" y="914400"/>
            <a:ext cx="4795407" cy="5943600"/>
          </a:xfrm>
        </p:spPr>
        <p:txBody>
          <a:bodyPr>
            <a:normAutofit lnSpcReduction="10000"/>
          </a:bodyPr>
          <a:lstStyle/>
          <a:p>
            <a:pPr algn="just">
              <a:lnSpc>
                <a:spcPct val="107000"/>
              </a:lnSpc>
              <a:spcAft>
                <a:spcPts val="800"/>
              </a:spcAft>
            </a:pPr>
            <a:r>
              <a:rPr lang="tr-TR"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2050 yılına kadar karbon nötr bir kıta olmayı hedefleyen Avrupa Birliği (AB), bu hedef doğrultusunda karbon vergisi ve Emisyon Ticaret Sistemini (ETS) devreye aldı.                                                        Ancak karbon vergisi ve ETS şirketlere ciddi maliyetler yükleyebileceğinden,                  şirketlerin üretimlerini kıta dışına taşıyıp </a:t>
            </a:r>
            <a:r>
              <a:rPr lang="tr-TR" sz="2000" b="1"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t>
            </a:r>
            <a:r>
              <a:rPr lang="tr-TR" sz="2000" b="1" u="sng"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karbon kaçağına</a:t>
            </a:r>
            <a:r>
              <a:rPr lang="tr-TR" sz="2000" b="1"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neden olabilmeleri riski gündeme geliyor.</a:t>
            </a:r>
          </a:p>
          <a:p>
            <a:pPr algn="just">
              <a:lnSpc>
                <a:spcPct val="107000"/>
              </a:lnSpc>
              <a:spcAft>
                <a:spcPts val="800"/>
              </a:spcAft>
            </a:pPr>
            <a:r>
              <a:rPr lang="tr-TR" sz="2000" dirty="0">
                <a:solidFill>
                  <a:schemeClr val="tx1"/>
                </a:solidFill>
                <a:effectLst/>
                <a:latin typeface="Times New Roman" panose="02020603050405020304" pitchFamily="18" charset="0"/>
                <a:ea typeface="Calibri" panose="020F0502020204030204" pitchFamily="34" charset="0"/>
              </a:rPr>
              <a:t>Sınırda Karbon Düzenleme Mekanizması (CBAM)’</a:t>
            </a:r>
            <a:r>
              <a:rPr lang="tr-TR" sz="2000" dirty="0" err="1">
                <a:solidFill>
                  <a:schemeClr val="tx1"/>
                </a:solidFill>
                <a:effectLst/>
                <a:latin typeface="Times New Roman" panose="02020603050405020304" pitchFamily="18" charset="0"/>
                <a:ea typeface="Calibri" panose="020F0502020204030204" pitchFamily="34" charset="0"/>
              </a:rPr>
              <a:t>nın</a:t>
            </a:r>
            <a:r>
              <a:rPr lang="tr-TR" sz="2000" dirty="0">
                <a:solidFill>
                  <a:schemeClr val="tx1"/>
                </a:solidFill>
                <a:effectLst/>
                <a:latin typeface="Times New Roman" panose="02020603050405020304" pitchFamily="18" charset="0"/>
                <a:ea typeface="Calibri" panose="020F0502020204030204" pitchFamily="34" charset="0"/>
              </a:rPr>
              <a:t> amacı da: </a:t>
            </a:r>
            <a:r>
              <a:rPr lang="tr-TR" sz="2000" b="1" dirty="0">
                <a:solidFill>
                  <a:schemeClr val="accent4"/>
                </a:solidFill>
                <a:effectLst/>
                <a:latin typeface="Times New Roman" panose="02020603050405020304" pitchFamily="18" charset="0"/>
                <a:ea typeface="Calibri" panose="020F0502020204030204" pitchFamily="34" charset="0"/>
              </a:rPr>
              <a:t>“</a:t>
            </a:r>
            <a:r>
              <a:rPr lang="tr-TR" sz="2000" b="1" u="sng" dirty="0">
                <a:solidFill>
                  <a:schemeClr val="accent4"/>
                </a:solidFill>
                <a:effectLst/>
                <a:latin typeface="Times New Roman" panose="02020603050405020304" pitchFamily="18" charset="0"/>
                <a:ea typeface="Calibri" panose="020F0502020204030204" pitchFamily="34" charset="0"/>
              </a:rPr>
              <a:t>Karbon kaçağı riski olan</a:t>
            </a:r>
            <a:r>
              <a:rPr lang="tr-TR" sz="2000" b="1" dirty="0">
                <a:solidFill>
                  <a:schemeClr val="accent4"/>
                </a:solidFill>
                <a:effectLst/>
                <a:latin typeface="Times New Roman" panose="02020603050405020304" pitchFamily="18" charset="0"/>
                <a:ea typeface="Calibri" panose="020F0502020204030204" pitchFamily="34" charset="0"/>
              </a:rPr>
              <a:t>”</a:t>
            </a:r>
            <a:r>
              <a:rPr lang="tr-TR" sz="2000" dirty="0">
                <a:solidFill>
                  <a:schemeClr val="accent4"/>
                </a:solidFill>
                <a:effectLst/>
                <a:latin typeface="Times New Roman" panose="02020603050405020304" pitchFamily="18" charset="0"/>
                <a:ea typeface="Calibri" panose="020F0502020204030204" pitchFamily="34" charset="0"/>
              </a:rPr>
              <a:t> </a:t>
            </a:r>
            <a:r>
              <a:rPr lang="tr-TR" sz="2000" dirty="0">
                <a:solidFill>
                  <a:schemeClr val="tx1"/>
                </a:solidFill>
                <a:effectLst/>
                <a:latin typeface="Times New Roman" panose="02020603050405020304" pitchFamily="18" charset="0"/>
                <a:ea typeface="Calibri" panose="020F0502020204030204" pitchFamily="34" charset="0"/>
              </a:rPr>
              <a:t>ürünlerin AB’ye ihraç edilmesi sırasında sahip olduğu karbon yoğunluğuna göre vergilendirilmesidir. Öncelikli CBAM alanları da bu riske göre belirlenmiştir.</a:t>
            </a:r>
            <a:endParaRPr lang="tr-TR"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dirty="0"/>
          </a:p>
        </p:txBody>
      </p:sp>
      <p:pic>
        <p:nvPicPr>
          <p:cNvPr id="4" name="Resim 3">
            <a:extLst>
              <a:ext uri="{FF2B5EF4-FFF2-40B4-BE49-F238E27FC236}">
                <a16:creationId xmlns:a16="http://schemas.microsoft.com/office/drawing/2014/main" id="{999FF193-2036-B054-0F73-C983F43805A9}"/>
              </a:ext>
            </a:extLst>
          </p:cNvPr>
          <p:cNvPicPr>
            <a:picLocks noChangeAspect="1"/>
          </p:cNvPicPr>
          <p:nvPr/>
        </p:nvPicPr>
        <p:blipFill>
          <a:blip r:embed="rId2"/>
          <a:stretch>
            <a:fillRect/>
          </a:stretch>
        </p:blipFill>
        <p:spPr>
          <a:xfrm>
            <a:off x="5398100" y="1133136"/>
            <a:ext cx="4090668" cy="4315692"/>
          </a:xfrm>
          <a:prstGeom prst="rect">
            <a:avLst/>
          </a:prstGeom>
          <a:noFill/>
        </p:spPr>
      </p:pic>
      <p:pic>
        <p:nvPicPr>
          <p:cNvPr id="5" name="Resim 4">
            <a:extLst>
              <a:ext uri="{FF2B5EF4-FFF2-40B4-BE49-F238E27FC236}">
                <a16:creationId xmlns:a16="http://schemas.microsoft.com/office/drawing/2014/main" id="{D70F572E-1CC8-62E2-DBA5-FD2CC9A92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114923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D20045-071E-7962-8D58-035C523B26DC}"/>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DDCEBAD3-C0E9-F618-A2E5-F23F5F0E928F}"/>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E49D48A-F7A6-4252-03F1-4F4E323F0BC7}"/>
              </a:ext>
            </a:extLst>
          </p:cNvPr>
          <p:cNvPicPr>
            <a:picLocks noChangeAspect="1"/>
          </p:cNvPicPr>
          <p:nvPr/>
        </p:nvPicPr>
        <p:blipFill>
          <a:blip r:embed="rId2"/>
          <a:stretch>
            <a:fillRect/>
          </a:stretch>
        </p:blipFill>
        <p:spPr>
          <a:xfrm>
            <a:off x="0" y="0"/>
            <a:ext cx="11046691" cy="6858000"/>
          </a:xfrm>
          <a:prstGeom prst="rect">
            <a:avLst/>
          </a:prstGeom>
        </p:spPr>
      </p:pic>
      <p:pic>
        <p:nvPicPr>
          <p:cNvPr id="5" name="Resim 4">
            <a:extLst>
              <a:ext uri="{FF2B5EF4-FFF2-40B4-BE49-F238E27FC236}">
                <a16:creationId xmlns:a16="http://schemas.microsoft.com/office/drawing/2014/main" id="{B878A6B9-BF13-7410-D206-F505E10D2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811" y="6180874"/>
            <a:ext cx="1167189" cy="560941"/>
          </a:xfrm>
          <a:prstGeom prst="rect">
            <a:avLst/>
          </a:prstGeom>
        </p:spPr>
      </p:pic>
    </p:spTree>
    <p:extLst>
      <p:ext uri="{BB962C8B-B14F-4D97-AF65-F5344CB8AC3E}">
        <p14:creationId xmlns:p14="http://schemas.microsoft.com/office/powerpoint/2010/main" val="101400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6878C635-4F4D-7FED-AC33-FD5B521F319A}"/>
              </a:ext>
            </a:extLst>
          </p:cNvPr>
          <p:cNvPicPr>
            <a:picLocks noGrp="1" noChangeAspect="1"/>
          </p:cNvPicPr>
          <p:nvPr>
            <p:ph idx="1"/>
          </p:nvPr>
        </p:nvPicPr>
        <p:blipFill>
          <a:blip r:embed="rId2"/>
          <a:stretch>
            <a:fillRect/>
          </a:stretch>
        </p:blipFill>
        <p:spPr>
          <a:xfrm>
            <a:off x="0" y="0"/>
            <a:ext cx="11490035" cy="6858000"/>
          </a:xfrm>
          <a:prstGeom prst="rect">
            <a:avLst/>
          </a:prstGeom>
        </p:spPr>
      </p:pic>
      <p:sp>
        <p:nvSpPr>
          <p:cNvPr id="6" name="Metin kutusu 5">
            <a:extLst>
              <a:ext uri="{FF2B5EF4-FFF2-40B4-BE49-F238E27FC236}">
                <a16:creationId xmlns:a16="http://schemas.microsoft.com/office/drawing/2014/main" id="{2D0629DA-55B0-92D4-59A1-70F70076C7DB}"/>
              </a:ext>
            </a:extLst>
          </p:cNvPr>
          <p:cNvSpPr txBox="1"/>
          <p:nvPr/>
        </p:nvSpPr>
        <p:spPr>
          <a:xfrm>
            <a:off x="443346" y="235588"/>
            <a:ext cx="11046689" cy="584775"/>
          </a:xfrm>
          <a:prstGeom prst="rect">
            <a:avLst/>
          </a:prstGeom>
          <a:noFill/>
        </p:spPr>
        <p:txBody>
          <a:bodyPr wrap="square">
            <a:spAutoFit/>
          </a:bodyPr>
          <a:lstStyle/>
          <a:p>
            <a:r>
              <a:rPr lang="tr-TR" sz="3200" b="1" u="sng" dirty="0">
                <a:solidFill>
                  <a:schemeClr val="accent1"/>
                </a:solidFill>
              </a:rPr>
              <a:t>SKDM (CBAM) ÇALIŞMA PRENSİBİ:</a:t>
            </a:r>
            <a:endParaRPr lang="tr-TR" sz="3200" b="1" dirty="0">
              <a:solidFill>
                <a:schemeClr val="accent1"/>
              </a:solidFill>
            </a:endParaRPr>
          </a:p>
        </p:txBody>
      </p:sp>
      <p:pic>
        <p:nvPicPr>
          <p:cNvPr id="2" name="Resim 1">
            <a:extLst>
              <a:ext uri="{FF2B5EF4-FFF2-40B4-BE49-F238E27FC236}">
                <a16:creationId xmlns:a16="http://schemas.microsoft.com/office/drawing/2014/main" id="{BCF84E06-0183-6E1A-D753-9FC5E36A0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0" y="6198630"/>
            <a:ext cx="1167189" cy="560941"/>
          </a:xfrm>
          <a:prstGeom prst="rect">
            <a:avLst/>
          </a:prstGeom>
        </p:spPr>
      </p:pic>
    </p:spTree>
    <p:extLst>
      <p:ext uri="{BB962C8B-B14F-4D97-AF65-F5344CB8AC3E}">
        <p14:creationId xmlns:p14="http://schemas.microsoft.com/office/powerpoint/2010/main" val="419048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F4E812-3A76-EE81-4B88-9004ECDFDB83}"/>
              </a:ext>
            </a:extLst>
          </p:cNvPr>
          <p:cNvSpPr>
            <a:spLocks noGrp="1"/>
          </p:cNvSpPr>
          <p:nvPr>
            <p:ph type="title"/>
          </p:nvPr>
        </p:nvSpPr>
        <p:spPr>
          <a:xfrm>
            <a:off x="230909" y="387926"/>
            <a:ext cx="9180946" cy="1320800"/>
          </a:xfrm>
        </p:spPr>
        <p:txBody>
          <a:bodyPr>
            <a:normAutofit fontScale="90000"/>
          </a:bodyPr>
          <a:lstStyle/>
          <a:p>
            <a:pPr>
              <a:lnSpc>
                <a:spcPct val="107000"/>
              </a:lnSpc>
              <a:spcBef>
                <a:spcPts val="1200"/>
              </a:spcBef>
            </a:pPr>
            <a:r>
              <a:rPr lang="tr-TR" sz="3100" b="1" u="sng" kern="100" dirty="0">
                <a:effectLst/>
                <a:latin typeface="Times New Roman" panose="02020603050405020304" pitchFamily="18" charset="0"/>
                <a:ea typeface="Times New Roman" panose="02020603050405020304" pitchFamily="18" charset="0"/>
                <a:cs typeface="Times New Roman" panose="02020603050405020304" pitchFamily="18" charset="0"/>
              </a:rPr>
              <a:t>SINIRDA KARBON DÜZENLEME MEKANİZMASI: </a:t>
            </a:r>
            <a:br>
              <a:rPr lang="tr-TR" sz="3100" b="1" u="sng"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tr-TR" sz="3100" b="1"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3100" b="1" kern="100" dirty="0" err="1">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Carbon</a:t>
            </a:r>
            <a:r>
              <a:rPr lang="tr-TR" sz="3100" b="1"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3100" b="1" kern="100" dirty="0" err="1">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Border</a:t>
            </a:r>
            <a:r>
              <a:rPr lang="tr-TR" sz="3100" b="1"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3100" b="1" kern="100" dirty="0" err="1">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Adjustment</a:t>
            </a:r>
            <a:r>
              <a:rPr lang="tr-TR" sz="3100" b="1"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3100" b="1" kern="100" dirty="0" err="1">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Mechanism</a:t>
            </a:r>
            <a:r>
              <a:rPr lang="tr-TR" sz="3100" b="1" kern="100" dirty="0">
                <a:solidFill>
                  <a:schemeClr val="accent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tr-TR" sz="3100" b="1" u="sng" kern="1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tr-TR" sz="44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4DD4FF18-CF87-4F4A-893D-47D744BA6E00}"/>
              </a:ext>
            </a:extLst>
          </p:cNvPr>
          <p:cNvSpPr>
            <a:spLocks noGrp="1"/>
          </p:cNvSpPr>
          <p:nvPr>
            <p:ph idx="1"/>
          </p:nvPr>
        </p:nvSpPr>
        <p:spPr>
          <a:xfrm>
            <a:off x="230909" y="1364558"/>
            <a:ext cx="9392485" cy="5493441"/>
          </a:xfrm>
        </p:spPr>
        <p:txBody>
          <a:bodyPr>
            <a:normAutofit lnSpcReduction="10000"/>
          </a:bodyPr>
          <a:lstStyle/>
          <a:p>
            <a:pPr algn="just"/>
            <a:r>
              <a:rPr lang="tr-TR" sz="2400" dirty="0">
                <a:effectLst/>
                <a:latin typeface="Times New Roman" panose="02020603050405020304" pitchFamily="18" charset="0"/>
                <a:ea typeface="Calibri" panose="020F0502020204030204" pitchFamily="34" charset="0"/>
              </a:rPr>
              <a:t>AB Sınırda Karbon Düzenleme Mekanizması, Avrupa Birliği’nin Avrupa İklim Yasası doğrultusunda sera gazı emisyonlarını 2030 yılına kadar 1990 seviyelerine kıyasla </a:t>
            </a:r>
            <a:r>
              <a:rPr lang="tr-TR" sz="2400" b="1" dirty="0">
                <a:effectLst/>
                <a:latin typeface="Times New Roman" panose="02020603050405020304" pitchFamily="18" charset="0"/>
                <a:ea typeface="Calibri" panose="020F0502020204030204" pitchFamily="34" charset="0"/>
              </a:rPr>
              <a:t>en az</a:t>
            </a:r>
            <a:r>
              <a:rPr lang="tr-TR" sz="2400" dirty="0">
                <a:effectLst/>
                <a:latin typeface="Times New Roman" panose="02020603050405020304" pitchFamily="18" charset="0"/>
                <a:ea typeface="Calibri" panose="020F0502020204030204" pitchFamily="34" charset="0"/>
              </a:rPr>
              <a:t> </a:t>
            </a:r>
            <a:r>
              <a:rPr lang="tr-TR" sz="2400" b="1" dirty="0">
                <a:effectLst/>
                <a:latin typeface="Times New Roman" panose="02020603050405020304" pitchFamily="18" charset="0"/>
                <a:ea typeface="Calibri" panose="020F0502020204030204" pitchFamily="34" charset="0"/>
              </a:rPr>
              <a:t>%55</a:t>
            </a:r>
            <a:r>
              <a:rPr lang="tr-TR" sz="2400" dirty="0">
                <a:effectLst/>
                <a:latin typeface="Times New Roman" panose="02020603050405020304" pitchFamily="18" charset="0"/>
                <a:ea typeface="Calibri" panose="020F0502020204030204" pitchFamily="34" charset="0"/>
              </a:rPr>
              <a:t> oranında azaltma planı olan </a:t>
            </a:r>
            <a:r>
              <a:rPr lang="tr-TR" sz="2400" b="1" dirty="0">
                <a:effectLst/>
                <a:latin typeface="Times New Roman" panose="02020603050405020304" pitchFamily="18" charset="0"/>
                <a:ea typeface="Calibri" panose="020F0502020204030204" pitchFamily="34" charset="0"/>
              </a:rPr>
              <a:t>"Fit </a:t>
            </a:r>
            <a:r>
              <a:rPr lang="tr-TR" sz="2400" b="1" dirty="0" err="1">
                <a:effectLst/>
                <a:latin typeface="Times New Roman" panose="02020603050405020304" pitchFamily="18" charset="0"/>
                <a:ea typeface="Calibri" panose="020F0502020204030204" pitchFamily="34" charset="0"/>
              </a:rPr>
              <a:t>for</a:t>
            </a:r>
            <a:r>
              <a:rPr lang="tr-TR" sz="2400" b="1" dirty="0">
                <a:effectLst/>
                <a:latin typeface="Times New Roman" panose="02020603050405020304" pitchFamily="18" charset="0"/>
                <a:ea typeface="Calibri" panose="020F0502020204030204" pitchFamily="34" charset="0"/>
              </a:rPr>
              <a:t> 55” </a:t>
            </a:r>
            <a:r>
              <a:rPr lang="tr-TR" sz="2400" dirty="0">
                <a:effectLst/>
                <a:latin typeface="Times New Roman" panose="02020603050405020304" pitchFamily="18" charset="0"/>
                <a:ea typeface="Calibri" panose="020F0502020204030204" pitchFamily="34" charset="0"/>
              </a:rPr>
              <a:t>paketinin bir parçası olarak açıklanmıştır. Halihazırda AB sanayisini </a:t>
            </a:r>
            <a:r>
              <a:rPr lang="tr-TR" sz="2400" dirty="0" err="1">
                <a:effectLst/>
                <a:latin typeface="Times New Roman" panose="02020603050405020304" pitchFamily="18" charset="0"/>
                <a:ea typeface="Calibri" panose="020F0502020204030204" pitchFamily="34" charset="0"/>
              </a:rPr>
              <a:t>karbonsuzlaştırmak</a:t>
            </a:r>
            <a:r>
              <a:rPr lang="tr-TR" sz="2400" dirty="0">
                <a:effectLst/>
                <a:latin typeface="Times New Roman" panose="02020603050405020304" pitchFamily="18" charset="0"/>
                <a:ea typeface="Calibri" panose="020F0502020204030204" pitchFamily="34" charset="0"/>
              </a:rPr>
              <a:t> için ETS (Emisyon Ticaret Sistemi) çerçevesinde karbon fiyatlandırma mekanizması uygulamaktadır. Avrupa Yeşil Mutabakatının gerektirdiği dönüşüm ve ilave sera gazı azaltım hedeflerinin Avrupa sanayisi üzerinde yaratacağı maliyet karşısında Avrupa’nın rekabetçiliğinin korunabilmesi ve üretimin, emisyon azaltım hedefi AB’den az olan ülkelere kaymasının (karbon kaçağının) önlenmesi için </a:t>
            </a:r>
            <a:r>
              <a:rPr lang="tr-TR" sz="2400" b="1" dirty="0">
                <a:effectLst/>
                <a:latin typeface="Times New Roman" panose="02020603050405020304" pitchFamily="18" charset="0"/>
                <a:ea typeface="Calibri" panose="020F0502020204030204" pitchFamily="34" charset="0"/>
              </a:rPr>
              <a:t>“Sınırda Karbon Düzenleme Mekanizması (SKDM/CBAM)”</a:t>
            </a:r>
            <a:r>
              <a:rPr lang="tr-TR" sz="2400" dirty="0">
                <a:effectLst/>
                <a:latin typeface="Times New Roman" panose="02020603050405020304" pitchFamily="18" charset="0"/>
                <a:ea typeface="Calibri" panose="020F0502020204030204" pitchFamily="34" charset="0"/>
              </a:rPr>
              <a:t> ile Avrupa Birliği’ne ithal edilecek belirli ürünler için karbon vergisi uygulanması planlanmaktadır.</a:t>
            </a:r>
          </a:p>
          <a:p>
            <a:pPr algn="just">
              <a:lnSpc>
                <a:spcPct val="107000"/>
              </a:lnSpc>
              <a:spcAft>
                <a:spcPts val="800"/>
              </a:spcAft>
            </a:pPr>
            <a:r>
              <a:rPr lang="tr-TR" sz="2400" b="1" u="sng" kern="10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CBAM geçiş süreci 1 Ekim 2023'ten itibaren başlayacak, kalıcı dönemin 1 Ocak 2026’da başlaması öngörülmektedir.</a:t>
            </a:r>
            <a:endParaRPr lang="tr-TR" sz="2400" b="1" u="sng" kern="1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4" name="Resim 3">
            <a:extLst>
              <a:ext uri="{FF2B5EF4-FFF2-40B4-BE49-F238E27FC236}">
                <a16:creationId xmlns:a16="http://schemas.microsoft.com/office/drawing/2014/main" id="{15E3E965-4E33-17F8-B72C-EBA064031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137529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6B5D1B-633E-D89B-B95E-6EC69600585F}"/>
              </a:ext>
            </a:extLst>
          </p:cNvPr>
          <p:cNvSpPr>
            <a:spLocks noGrp="1"/>
          </p:cNvSpPr>
          <p:nvPr>
            <p:ph type="title"/>
          </p:nvPr>
        </p:nvSpPr>
        <p:spPr>
          <a:xfrm>
            <a:off x="369454" y="188598"/>
            <a:ext cx="8596668" cy="665018"/>
          </a:xfrm>
        </p:spPr>
        <p:txBody>
          <a:bodyPr>
            <a:normAutofit fontScale="90000"/>
          </a:bodyPr>
          <a:lstStyle/>
          <a:p>
            <a:pPr>
              <a:lnSpc>
                <a:spcPct val="107000"/>
              </a:lnSpc>
              <a:spcAft>
                <a:spcPts val="800"/>
              </a:spcAft>
            </a:pPr>
            <a:r>
              <a:rPr lang="tr-TR" sz="3200" b="1" u="sng" kern="0" dirty="0">
                <a:effectLst/>
                <a:latin typeface="Open Sans" panose="020B0606030504020204" pitchFamily="34" charset="0"/>
                <a:ea typeface="Times New Roman" panose="02020603050405020304" pitchFamily="18" charset="0"/>
                <a:cs typeface="Times New Roman" panose="02020603050405020304" pitchFamily="18" charset="0"/>
              </a:rPr>
              <a:t>SKDM KAPSAMINDAKİ </a:t>
            </a:r>
            <a:r>
              <a:rPr lang="tr-TR" sz="3200" b="1" u="sng" kern="0" dirty="0">
                <a:latin typeface="Open Sans" panose="020B0606030504020204" pitchFamily="34" charset="0"/>
                <a:ea typeface="Times New Roman" panose="02020603050405020304" pitchFamily="18" charset="0"/>
                <a:cs typeface="Times New Roman" panose="02020603050405020304" pitchFamily="18" charset="0"/>
              </a:rPr>
              <a:t>ÜRÜNLER:</a:t>
            </a:r>
            <a:br>
              <a:rPr lang="tr-TR" sz="3200" b="1" u="sng" kern="0" dirty="0">
                <a:latin typeface="Open Sans" panose="020B0606030504020204" pitchFamily="34" charset="0"/>
                <a:ea typeface="Times New Roman" panose="02020603050405020304" pitchFamily="18" charset="0"/>
                <a:cs typeface="Times New Roman" panose="02020603050405020304" pitchFamily="18" charset="0"/>
              </a:rPr>
            </a:br>
            <a:r>
              <a:rPr lang="tr-TR" sz="3200" b="1" kern="0" dirty="0">
                <a:solidFill>
                  <a:schemeClr val="accent4"/>
                </a:solidFill>
                <a:latin typeface="Open Sans" panose="020B0606030504020204" pitchFamily="34" charset="0"/>
                <a:ea typeface="Times New Roman" panose="02020603050405020304" pitchFamily="18" charset="0"/>
                <a:cs typeface="Times New Roman" panose="02020603050405020304" pitchFamily="18" charset="0"/>
              </a:rPr>
              <a:t>(</a:t>
            </a:r>
            <a:r>
              <a:rPr lang="tr-TR" sz="2200" b="1" kern="0" dirty="0">
                <a:solidFill>
                  <a:schemeClr val="accent4"/>
                </a:solidFill>
                <a:latin typeface="Open Sans" panose="020B0606030504020204" pitchFamily="34" charset="0"/>
                <a:ea typeface="Times New Roman" panose="02020603050405020304" pitchFamily="18" charset="0"/>
                <a:cs typeface="Times New Roman" panose="02020603050405020304" pitchFamily="18" charset="0"/>
              </a:rPr>
              <a:t>Kimler Sınırda Karbon Vergisi Ödeyecek ?)</a:t>
            </a:r>
            <a:br>
              <a:rPr lang="tr-TR" sz="2200" b="1" kern="0" dirty="0">
                <a:solidFill>
                  <a:schemeClr val="accent4"/>
                </a:solidFill>
                <a:latin typeface="Open Sans" panose="020B0606030504020204" pitchFamily="34" charset="0"/>
                <a:ea typeface="Times New Roman" panose="02020603050405020304" pitchFamily="18" charset="0"/>
                <a:cs typeface="Times New Roman" panose="02020603050405020304" pitchFamily="18" charset="0"/>
              </a:rPr>
            </a:br>
            <a:br>
              <a:rPr lang="tr-TR" sz="3200" b="1" u="sng" kern="0" dirty="0">
                <a:latin typeface="Open Sans" panose="020B0606030504020204" pitchFamily="34" charset="0"/>
                <a:ea typeface="Times New Roman" panose="02020603050405020304" pitchFamily="18" charset="0"/>
                <a:cs typeface="Times New Roman" panose="02020603050405020304" pitchFamily="18" charset="0"/>
              </a:rPr>
            </a:br>
            <a:br>
              <a:rPr lang="tr-TR" sz="2400" u="sng" kern="100" dirty="0">
                <a:effectLst/>
                <a:latin typeface="Calibri" panose="020F0502020204030204" pitchFamily="34" charset="0"/>
                <a:ea typeface="Calibri" panose="020F0502020204030204" pitchFamily="34" charset="0"/>
                <a:cs typeface="Times New Roman" panose="02020603050405020304" pitchFamily="18" charset="0"/>
              </a:rPr>
            </a:br>
            <a:endParaRPr lang="tr-TR" u="sng" dirty="0"/>
          </a:p>
        </p:txBody>
      </p:sp>
      <p:sp>
        <p:nvSpPr>
          <p:cNvPr id="3" name="İçerik Yer Tutucusu 2">
            <a:extLst>
              <a:ext uri="{FF2B5EF4-FFF2-40B4-BE49-F238E27FC236}">
                <a16:creationId xmlns:a16="http://schemas.microsoft.com/office/drawing/2014/main" id="{186EE849-EC83-2DCF-33CB-01586C5E373C}"/>
              </a:ext>
            </a:extLst>
          </p:cNvPr>
          <p:cNvSpPr>
            <a:spLocks noGrp="1"/>
          </p:cNvSpPr>
          <p:nvPr>
            <p:ph idx="1"/>
          </p:nvPr>
        </p:nvSpPr>
        <p:spPr>
          <a:xfrm>
            <a:off x="369454" y="982111"/>
            <a:ext cx="7093527" cy="5561853"/>
          </a:xfrm>
          <a:ln>
            <a:noFill/>
          </a:ln>
        </p:spPr>
        <p:txBody>
          <a:bodyPr>
            <a:normAutofit fontScale="25000" lnSpcReduction="20000"/>
          </a:bodyPr>
          <a:lstStyle/>
          <a:p>
            <a:pPr>
              <a:lnSpc>
                <a:spcPct val="107000"/>
              </a:lnSpc>
              <a:spcAft>
                <a:spcPts val="800"/>
              </a:spcAft>
            </a:pPr>
            <a:endParaRPr lang="tr-TR" sz="6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Kaolin ve diğer </a:t>
            </a:r>
            <a:r>
              <a:rPr lang="tr-TR" sz="8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kaolinik</a:t>
            </a: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killer, </a:t>
            </a:r>
            <a:r>
              <a:rPr lang="tr-TR" sz="8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kalsine</a:t>
            </a: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edilmiş.</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Çimento, </a:t>
            </a:r>
            <a:r>
              <a:rPr lang="tr-TR" sz="8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alüminli</a:t>
            </a: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çimento, çimento klinkerleri, vb.</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Gübreler (amonyak, nitrik asit, </a:t>
            </a:r>
            <a:r>
              <a:rPr lang="tr-TR" sz="8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vb</a:t>
            </a: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Aglomere demir cevherleri ve konsantreleri.</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Demir ve çelik ürünleri, vidalar, </a:t>
            </a:r>
            <a:r>
              <a:rPr lang="tr-TR" sz="8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civatalar</a:t>
            </a: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somunlar, koç vidaları, vida kancaları, perçinler, koterler, kamalı pimler, pullar (yaylı pullar dahil) ve benzeri ürünler gibi alt ürünler.</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Alüminyum yapılar ve yapı parçaları.</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Bazı alüminyum rezervuarlar, tanklar, fıçılar, konteynerler.</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Alüminyumdan yapılmış, elektriksel olarak yalıtılmamış çok telli teller, kablolar, örgülü bantlar ve benzerleri.</a:t>
            </a:r>
            <a:endParaRPr lang="tr-TR"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tr-TR" sz="8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Hidrojen Elektrik enerjisi.</a:t>
            </a:r>
          </a:p>
          <a:p>
            <a:pPr marL="0" indent="0">
              <a:lnSpc>
                <a:spcPct val="107000"/>
              </a:lnSpc>
              <a:spcAft>
                <a:spcPts val="800"/>
              </a:spcAft>
              <a:buNone/>
            </a:pPr>
            <a:endParaRPr lang="tr-TR" sz="64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dirty="0"/>
          </a:p>
        </p:txBody>
      </p:sp>
      <p:pic>
        <p:nvPicPr>
          <p:cNvPr id="5" name="Resim 4">
            <a:extLst>
              <a:ext uri="{FF2B5EF4-FFF2-40B4-BE49-F238E27FC236}">
                <a16:creationId xmlns:a16="http://schemas.microsoft.com/office/drawing/2014/main" id="{BA2A0CBA-ECBB-372F-83E7-1356426E9ED7}"/>
              </a:ext>
            </a:extLst>
          </p:cNvPr>
          <p:cNvPicPr>
            <a:picLocks noChangeAspect="1"/>
          </p:cNvPicPr>
          <p:nvPr/>
        </p:nvPicPr>
        <p:blipFill>
          <a:blip r:embed="rId2"/>
          <a:stretch>
            <a:fillRect/>
          </a:stretch>
        </p:blipFill>
        <p:spPr>
          <a:xfrm>
            <a:off x="7587492" y="822035"/>
            <a:ext cx="2619375" cy="1710286"/>
          </a:xfrm>
          <a:prstGeom prst="rect">
            <a:avLst/>
          </a:prstGeom>
          <a:ln>
            <a:solidFill>
              <a:schemeClr val="accent1"/>
            </a:solidFill>
          </a:ln>
          <a:effectLst>
            <a:glow rad="63500">
              <a:schemeClr val="accent2">
                <a:satMod val="175000"/>
                <a:alpha val="40000"/>
              </a:schemeClr>
            </a:glow>
          </a:effectLst>
        </p:spPr>
      </p:pic>
      <p:pic>
        <p:nvPicPr>
          <p:cNvPr id="7" name="Resim 6">
            <a:extLst>
              <a:ext uri="{FF2B5EF4-FFF2-40B4-BE49-F238E27FC236}">
                <a16:creationId xmlns:a16="http://schemas.microsoft.com/office/drawing/2014/main" id="{CF45C746-3CAF-3599-2B35-1E4F4D3D5E44}"/>
              </a:ext>
            </a:extLst>
          </p:cNvPr>
          <p:cNvPicPr>
            <a:picLocks noChangeAspect="1"/>
          </p:cNvPicPr>
          <p:nvPr/>
        </p:nvPicPr>
        <p:blipFill>
          <a:blip r:embed="rId3"/>
          <a:stretch>
            <a:fillRect/>
          </a:stretch>
        </p:blipFill>
        <p:spPr>
          <a:xfrm>
            <a:off x="7587492" y="2734716"/>
            <a:ext cx="2619375" cy="1593273"/>
          </a:xfrm>
          <a:prstGeom prst="rect">
            <a:avLst/>
          </a:prstGeom>
          <a:ln>
            <a:solidFill>
              <a:schemeClr val="accent1"/>
            </a:solidFill>
          </a:ln>
          <a:effectLst>
            <a:glow rad="63500">
              <a:schemeClr val="accent2">
                <a:satMod val="175000"/>
                <a:alpha val="40000"/>
              </a:schemeClr>
            </a:glow>
          </a:effectLst>
        </p:spPr>
      </p:pic>
      <p:pic>
        <p:nvPicPr>
          <p:cNvPr id="9" name="Resim 8">
            <a:extLst>
              <a:ext uri="{FF2B5EF4-FFF2-40B4-BE49-F238E27FC236}">
                <a16:creationId xmlns:a16="http://schemas.microsoft.com/office/drawing/2014/main" id="{19FD6CD3-B503-39A6-07DF-85D2A2CBC26C}"/>
              </a:ext>
            </a:extLst>
          </p:cNvPr>
          <p:cNvPicPr>
            <a:picLocks noChangeAspect="1"/>
          </p:cNvPicPr>
          <p:nvPr/>
        </p:nvPicPr>
        <p:blipFill>
          <a:blip r:embed="rId4"/>
          <a:stretch>
            <a:fillRect/>
          </a:stretch>
        </p:blipFill>
        <p:spPr>
          <a:xfrm>
            <a:off x="7587492" y="4628917"/>
            <a:ext cx="2619375" cy="1728760"/>
          </a:xfrm>
          <a:prstGeom prst="rect">
            <a:avLst/>
          </a:prstGeom>
          <a:ln>
            <a:solidFill>
              <a:schemeClr val="accent1"/>
            </a:solidFill>
          </a:ln>
          <a:effectLst>
            <a:glow rad="63500">
              <a:schemeClr val="accent2">
                <a:satMod val="175000"/>
                <a:alpha val="40000"/>
              </a:schemeClr>
            </a:glow>
          </a:effectLst>
        </p:spPr>
      </p:pic>
      <p:pic>
        <p:nvPicPr>
          <p:cNvPr id="4" name="Resim 3">
            <a:extLst>
              <a:ext uri="{FF2B5EF4-FFF2-40B4-BE49-F238E27FC236}">
                <a16:creationId xmlns:a16="http://schemas.microsoft.com/office/drawing/2014/main" id="{357D0F8A-16EB-41E2-8BBD-CE16A0D94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223477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D546DB-E182-96CC-AA6B-E8BC989B8CD3}"/>
              </a:ext>
            </a:extLst>
          </p:cNvPr>
          <p:cNvSpPr>
            <a:spLocks noGrp="1"/>
          </p:cNvSpPr>
          <p:nvPr>
            <p:ph type="title"/>
          </p:nvPr>
        </p:nvSpPr>
        <p:spPr>
          <a:xfrm>
            <a:off x="246303" y="108527"/>
            <a:ext cx="8836121" cy="1320800"/>
          </a:xfrm>
        </p:spPr>
        <p:txBody>
          <a:bodyPr>
            <a:normAutofit/>
          </a:bodyPr>
          <a:lstStyle/>
          <a:p>
            <a:r>
              <a:rPr lang="tr-TR" sz="4000" b="1" u="sng" dirty="0"/>
              <a:t>SUNUM PLANI</a:t>
            </a:r>
            <a:br>
              <a:rPr lang="tr-TR" sz="4000" b="1" dirty="0"/>
            </a:br>
            <a:r>
              <a:rPr lang="tr-TR" b="1" u="sng" dirty="0">
                <a:solidFill>
                  <a:schemeClr val="accent4"/>
                </a:solidFill>
              </a:rPr>
              <a:t>Konu Başlıkları</a:t>
            </a:r>
            <a:endParaRPr lang="tr-TR" sz="4000" b="1" u="sng" dirty="0">
              <a:solidFill>
                <a:schemeClr val="accent4"/>
              </a:solidFill>
            </a:endParaRPr>
          </a:p>
        </p:txBody>
      </p:sp>
      <p:sp>
        <p:nvSpPr>
          <p:cNvPr id="3" name="İçerik Yer Tutucusu 2">
            <a:extLst>
              <a:ext uri="{FF2B5EF4-FFF2-40B4-BE49-F238E27FC236}">
                <a16:creationId xmlns:a16="http://schemas.microsoft.com/office/drawing/2014/main" id="{D5E7CD0E-D2C4-453F-EC91-8BAB12D70E39}"/>
              </a:ext>
            </a:extLst>
          </p:cNvPr>
          <p:cNvSpPr>
            <a:spLocks noGrp="1"/>
          </p:cNvSpPr>
          <p:nvPr>
            <p:ph idx="1"/>
          </p:nvPr>
        </p:nvSpPr>
        <p:spPr>
          <a:xfrm>
            <a:off x="246303" y="1357745"/>
            <a:ext cx="4704388" cy="5500255"/>
          </a:xfrm>
          <a:ln>
            <a:noFill/>
          </a:ln>
        </p:spPr>
        <p:txBody>
          <a:bodyPr>
            <a:normAutofit fontScale="92500"/>
          </a:bodyPr>
          <a:lstStyle/>
          <a:p>
            <a:pPr marL="0" indent="0">
              <a:buNone/>
            </a:pPr>
            <a:endParaRPr lang="tr-TR" dirty="0"/>
          </a:p>
          <a:p>
            <a:r>
              <a:rPr lang="tr-TR" sz="2400" dirty="0"/>
              <a:t>Avrupa Yeşil Mutabakatı (EU </a:t>
            </a:r>
            <a:r>
              <a:rPr lang="tr-TR" sz="2400" dirty="0" err="1"/>
              <a:t>Green</a:t>
            </a:r>
            <a:r>
              <a:rPr lang="tr-TR" sz="2400" dirty="0"/>
              <a:t> </a:t>
            </a:r>
            <a:r>
              <a:rPr lang="tr-TR" sz="2400" dirty="0" err="1"/>
              <a:t>Deal</a:t>
            </a:r>
            <a:r>
              <a:rPr lang="tr-TR" sz="2400" dirty="0"/>
              <a:t>) Nedir ?</a:t>
            </a:r>
          </a:p>
          <a:p>
            <a:r>
              <a:rPr lang="tr-TR" sz="2400" dirty="0"/>
              <a:t>Kronoloji (Geçmişten Bugüne Yeşil Dönüşüm)</a:t>
            </a:r>
          </a:p>
          <a:p>
            <a:r>
              <a:rPr lang="tr-TR" sz="2400" dirty="0"/>
              <a:t>Amaç ve Ana Hedefler Nelerdir ?</a:t>
            </a:r>
          </a:p>
          <a:p>
            <a:r>
              <a:rPr lang="tr-TR" sz="2400" dirty="0"/>
              <a:t>Öncelikli Alanlar Nelerdir ?</a:t>
            </a:r>
          </a:p>
          <a:p>
            <a:r>
              <a:rPr lang="tr-TR" sz="2400" dirty="0"/>
              <a:t>Kapsam ve Uygulamalar</a:t>
            </a:r>
          </a:p>
          <a:p>
            <a:r>
              <a:rPr lang="tr-TR" sz="2400" dirty="0"/>
              <a:t>Geçiş (2023-2025) Aşaması ve Uygulama (01.01.2026) Aşamaları</a:t>
            </a:r>
          </a:p>
          <a:p>
            <a:r>
              <a:rPr lang="tr-TR" sz="2400" dirty="0"/>
              <a:t>Riskler ve Fırsatlar</a:t>
            </a:r>
          </a:p>
          <a:p>
            <a:r>
              <a:rPr lang="tr-TR" sz="2400" dirty="0"/>
              <a:t>Nasıl Finanse Edilecek ?</a:t>
            </a:r>
          </a:p>
          <a:p>
            <a:endParaRPr lang="tr-TR" dirty="0"/>
          </a:p>
        </p:txBody>
      </p:sp>
      <p:pic>
        <p:nvPicPr>
          <p:cNvPr id="4" name="Resim 3">
            <a:extLst>
              <a:ext uri="{FF2B5EF4-FFF2-40B4-BE49-F238E27FC236}">
                <a16:creationId xmlns:a16="http://schemas.microsoft.com/office/drawing/2014/main" id="{44DC9AFE-B5DF-A951-9524-EAF43FAB96D7}"/>
              </a:ext>
            </a:extLst>
          </p:cNvPr>
          <p:cNvPicPr>
            <a:picLocks noChangeAspect="1"/>
          </p:cNvPicPr>
          <p:nvPr/>
        </p:nvPicPr>
        <p:blipFill>
          <a:blip r:embed="rId2"/>
          <a:stretch>
            <a:fillRect/>
          </a:stretch>
        </p:blipFill>
        <p:spPr>
          <a:xfrm>
            <a:off x="5033818" y="0"/>
            <a:ext cx="7158181" cy="6858000"/>
          </a:xfrm>
          <a:prstGeom prst="rect">
            <a:avLst/>
          </a:prstGeom>
          <a:ln>
            <a:solidFill>
              <a:schemeClr val="accent5">
                <a:lumMod val="20000"/>
                <a:lumOff val="80000"/>
              </a:schemeClr>
            </a:solidFill>
          </a:ln>
        </p:spPr>
      </p:pic>
      <p:pic>
        <p:nvPicPr>
          <p:cNvPr id="5" name="Resim 4">
            <a:extLst>
              <a:ext uri="{FF2B5EF4-FFF2-40B4-BE49-F238E27FC236}">
                <a16:creationId xmlns:a16="http://schemas.microsoft.com/office/drawing/2014/main" id="{4AEB0340-26C8-3C43-C468-AA619A3C7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5320" y="6225262"/>
            <a:ext cx="1167189" cy="560941"/>
          </a:xfrm>
          <a:prstGeom prst="rect">
            <a:avLst/>
          </a:prstGeom>
        </p:spPr>
      </p:pic>
    </p:spTree>
    <p:extLst>
      <p:ext uri="{BB962C8B-B14F-4D97-AF65-F5344CB8AC3E}">
        <p14:creationId xmlns:p14="http://schemas.microsoft.com/office/powerpoint/2010/main" val="396107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718306-497C-E265-B7C4-795A404F69B6}"/>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9C5B873B-F992-8D5A-810E-662E2F1D5F5F}"/>
              </a:ext>
            </a:extLst>
          </p:cNvPr>
          <p:cNvPicPr>
            <a:picLocks noGrp="1" noChangeAspect="1"/>
          </p:cNvPicPr>
          <p:nvPr>
            <p:ph idx="1"/>
          </p:nvPr>
        </p:nvPicPr>
        <p:blipFill>
          <a:blip r:embed="rId2"/>
          <a:stretch>
            <a:fillRect/>
          </a:stretch>
        </p:blipFill>
        <p:spPr>
          <a:xfrm>
            <a:off x="0" y="0"/>
            <a:ext cx="10261600" cy="6858000"/>
          </a:xfrm>
          <a:prstGeom prst="rect">
            <a:avLst/>
          </a:prstGeom>
        </p:spPr>
      </p:pic>
      <p:pic>
        <p:nvPicPr>
          <p:cNvPr id="3" name="Resim 2">
            <a:extLst>
              <a:ext uri="{FF2B5EF4-FFF2-40B4-BE49-F238E27FC236}">
                <a16:creationId xmlns:a16="http://schemas.microsoft.com/office/drawing/2014/main" id="{C2377CE2-4CAC-3EF8-F26C-9AC555C26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698542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2D14862-5544-384A-0A49-2AC87ED0E740}"/>
              </a:ext>
            </a:extLst>
          </p:cNvPr>
          <p:cNvSpPr>
            <a:spLocks noGrp="1"/>
          </p:cNvSpPr>
          <p:nvPr>
            <p:ph idx="1"/>
          </p:nvPr>
        </p:nvSpPr>
        <p:spPr>
          <a:xfrm>
            <a:off x="568033" y="97063"/>
            <a:ext cx="4077855" cy="3824575"/>
          </a:xfrm>
        </p:spPr>
        <p:txBody>
          <a:bodyPr>
            <a:normAutofit/>
          </a:bodyPr>
          <a:lstStyle/>
          <a:p>
            <a:pPr marL="0" indent="0" algn="ctr">
              <a:lnSpc>
                <a:spcPct val="107000"/>
              </a:lnSpc>
              <a:spcAft>
                <a:spcPts val="800"/>
              </a:spcAft>
              <a:buNone/>
            </a:pPr>
            <a:r>
              <a:rPr lang="tr-TR" sz="2400" b="1" u="sng"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GEÇİŞ DÖNEMİ:</a:t>
            </a:r>
            <a:endParaRPr lang="tr-TR" sz="2400" u="sng"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tr-TR" sz="2000" b="1" kern="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 Ekim 2023-31 Aralık 2025 Raporlamayı Kim Yapacak?</a:t>
            </a:r>
            <a:r>
              <a:rPr lang="tr-TR" sz="2000" b="1" kern="0" dirty="0">
                <a:solidFill>
                  <a:srgbClr val="C10000"/>
                </a:solidFill>
                <a:effectLst>
                  <a:outerShdw blurRad="38100" dist="38100" dir="2700000" algn="tl">
                    <a:srgbClr val="000000">
                      <a:alpha val="43137"/>
                    </a:srgbClr>
                  </a:outerShdw>
                </a:effectLst>
                <a:latin typeface="Times New Roman" panose="02020603050405020304" pitchFamily="18" charset="0"/>
                <a:ea typeface="CIDFont+F7"/>
                <a:cs typeface="Times New Roman" panose="02020603050405020304" pitchFamily="18" charset="0"/>
              </a:rPr>
              <a:t> </a:t>
            </a:r>
            <a:endParaRPr lang="tr-TR" sz="20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tr-TR" sz="2000" kern="0" dirty="0">
                <a:effectLst/>
                <a:latin typeface="Times New Roman" panose="02020603050405020304" pitchFamily="18" charset="0"/>
                <a:ea typeface="Calibri" panose="020F0502020204030204" pitchFamily="34" charset="0"/>
                <a:cs typeface="Times New Roman" panose="02020603050405020304" pitchFamily="18" charset="0"/>
              </a:rPr>
              <a:t>- AB’de yerleşik ithalatçının kendisi veya dolaylı gümrük temsilcisi</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pPr>
            <a:r>
              <a:rPr lang="tr-TR" sz="2000" kern="0" dirty="0">
                <a:effectLst/>
                <a:latin typeface="Times New Roman" panose="02020603050405020304" pitchFamily="18" charset="0"/>
                <a:ea typeface="Calibri" panose="020F0502020204030204" pitchFamily="34" charset="0"/>
                <a:cs typeface="Times New Roman" panose="02020603050405020304" pitchFamily="18" charset="0"/>
              </a:rPr>
              <a:t>- İthalatçı AB’de yerleşik değilse dolaylı</a:t>
            </a:r>
            <a:r>
              <a:rPr lang="tr-TR" sz="2000" kern="100" dirty="0">
                <a:latin typeface="Calibri" panose="020F0502020204030204" pitchFamily="34" charset="0"/>
                <a:ea typeface="Calibri" panose="020F0502020204030204" pitchFamily="34" charset="0"/>
                <a:cs typeface="Times New Roman" panose="02020603050405020304" pitchFamily="18" charset="0"/>
              </a:rPr>
              <a:t> </a:t>
            </a:r>
            <a:r>
              <a:rPr lang="tr-TR" sz="2000" kern="0" dirty="0">
                <a:effectLst/>
                <a:latin typeface="Times New Roman" panose="02020603050405020304" pitchFamily="18" charset="0"/>
                <a:ea typeface="Calibri" panose="020F0502020204030204" pitchFamily="34" charset="0"/>
                <a:cs typeface="Times New Roman" panose="02020603050405020304" pitchFamily="18" charset="0"/>
              </a:rPr>
              <a:t>gümrük temsilcisi</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tr-TR" sz="2000" b="1" kern="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a:t>
            </a:r>
            <a:r>
              <a:rPr lang="tr-TR" sz="2000" b="1" u="sng" kern="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Raporlama / Veri Toplama</a:t>
            </a:r>
            <a:r>
              <a:rPr lang="tr-TR" sz="2000" b="1" kern="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a:t>
            </a:r>
            <a:endParaRPr lang="tr-TR" sz="2000" kern="100" dirty="0">
              <a:solidFill>
                <a:schemeClr val="accent4"/>
              </a:solidFill>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5" name="Metin kutusu 4">
            <a:extLst>
              <a:ext uri="{FF2B5EF4-FFF2-40B4-BE49-F238E27FC236}">
                <a16:creationId xmlns:a16="http://schemas.microsoft.com/office/drawing/2014/main" id="{46495C74-49DF-C9F2-D6DB-08FDFA364D5A}"/>
              </a:ext>
            </a:extLst>
          </p:cNvPr>
          <p:cNvSpPr txBox="1"/>
          <p:nvPr/>
        </p:nvSpPr>
        <p:spPr>
          <a:xfrm>
            <a:off x="4812142" y="132268"/>
            <a:ext cx="4498108" cy="3523016"/>
          </a:xfrm>
          <a:prstGeom prst="rect">
            <a:avLst/>
          </a:prstGeom>
          <a:noFill/>
        </p:spPr>
        <p:txBody>
          <a:bodyPr wrap="square">
            <a:spAutoFit/>
          </a:bodyPr>
          <a:lstStyle/>
          <a:p>
            <a:pPr algn="ctr">
              <a:lnSpc>
                <a:spcPct val="107000"/>
              </a:lnSpc>
              <a:spcAft>
                <a:spcPts val="800"/>
              </a:spcAft>
            </a:pPr>
            <a:r>
              <a:rPr lang="tr-TR" sz="2400" b="1" u="sng" kern="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ANA UYGULAMA DÖNEMİ:</a:t>
            </a:r>
            <a:endParaRPr lang="tr-TR" sz="2400" u="sng"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20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İthalatçılar için ilk raporlama dönemi 31 Ocak 2024’de sona erecek. </a:t>
            </a:r>
            <a:r>
              <a:rPr lang="tr-TR" sz="2000" kern="0" dirty="0">
                <a:effectLst/>
                <a:latin typeface="Times New Roman" panose="02020603050405020304" pitchFamily="18" charset="0"/>
                <a:ea typeface="Calibri" panose="020F0502020204030204" pitchFamily="34" charset="0"/>
                <a:cs typeface="Times New Roman" panose="02020603050405020304" pitchFamily="18" charset="0"/>
              </a:rPr>
              <a:t>1 Ocak 2026 itibariyle de Ana Uygulama Dönemi resmen başlamış olacak.</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2000" b="1"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t>
            </a:r>
            <a:r>
              <a:rPr lang="tr-TR" sz="2000" b="1" u="sng"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Mali Yükümlülük</a:t>
            </a:r>
            <a:r>
              <a:rPr lang="tr-TR" sz="2000" b="1" kern="0" dirty="0">
                <a:solidFill>
                  <a:schemeClr val="accent4"/>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tr-TR"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b="1" kern="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tr-TR" b="1"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tr-TR"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Metin kutusu 6">
            <a:extLst>
              <a:ext uri="{FF2B5EF4-FFF2-40B4-BE49-F238E27FC236}">
                <a16:creationId xmlns:a16="http://schemas.microsoft.com/office/drawing/2014/main" id="{20401679-1B7A-B4F8-E40B-ED91B2DB28CC}"/>
              </a:ext>
            </a:extLst>
          </p:cNvPr>
          <p:cNvSpPr txBox="1"/>
          <p:nvPr/>
        </p:nvSpPr>
        <p:spPr>
          <a:xfrm>
            <a:off x="563413" y="3776995"/>
            <a:ext cx="8820283" cy="2431756"/>
          </a:xfrm>
          <a:prstGeom prst="rect">
            <a:avLst/>
          </a:prstGeom>
          <a:noFill/>
          <a:ln>
            <a:solidFill>
              <a:schemeClr val="accent1"/>
            </a:solidFill>
          </a:ln>
          <a:effectLst>
            <a:glow rad="63500">
              <a:schemeClr val="accent2">
                <a:satMod val="175000"/>
                <a:alpha val="40000"/>
              </a:schemeClr>
            </a:glow>
          </a:effectLst>
        </p:spPr>
        <p:txBody>
          <a:bodyPr wrap="square">
            <a:spAutoFit/>
          </a:bodyPr>
          <a:lstStyle/>
          <a:p>
            <a:pPr algn="just">
              <a:lnSpc>
                <a:spcPct val="107000"/>
              </a:lnSpc>
              <a:spcAft>
                <a:spcPts val="800"/>
              </a:spcAft>
            </a:pPr>
            <a:r>
              <a:rPr lang="tr-TR" sz="1600" kern="0" dirty="0">
                <a:effectLst/>
                <a:latin typeface="Times New Roman" panose="02020603050405020304" pitchFamily="18" charset="0"/>
                <a:ea typeface="Calibri" panose="020F0502020204030204" pitchFamily="34" charset="0"/>
                <a:cs typeface="Times New Roman" panose="02020603050405020304" pitchFamily="18" charset="0"/>
              </a:rPr>
              <a:t>*** Geçiş döneminde emisyon verilerinin doğrulanması ihtiyacı bulunmuyor; ancak 2026 itibariyle başlayacak ana uygulama döneminde gerçekleşen emisyon verilerinin akredite bir doğrulayıcı kuruluş tarafından doğrulanması gerekecek.</a:t>
            </a:r>
          </a:p>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tr-TR" sz="16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Nihai sistem 1 Ocak 2026'da yürürlüğe girdiğinde, ithalatçıların her yıl bir önceki yıl AB'ye ithal edilen malların miktarını ve gömülü sera gazlarını beyan etmeleri ve buna ilişkin yeterli sayıda CBAM sertifikasını satın alarak teslim etmeleri zorunlu olacak.</a:t>
            </a:r>
            <a:endParaRPr kumimoji="0" lang="tr-TR" sz="16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endParaRPr lang="tr-TR" sz="14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Resim 1">
            <a:extLst>
              <a:ext uri="{FF2B5EF4-FFF2-40B4-BE49-F238E27FC236}">
                <a16:creationId xmlns:a16="http://schemas.microsoft.com/office/drawing/2014/main" id="{C6A1E2FA-0FE3-9948-6D88-9AF004FBB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43501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F0321E-6C8B-0CDF-D182-5A4B9F995EE0}"/>
              </a:ext>
            </a:extLst>
          </p:cNvPr>
          <p:cNvSpPr>
            <a:spLocks noGrp="1"/>
          </p:cNvSpPr>
          <p:nvPr>
            <p:ph type="title"/>
          </p:nvPr>
        </p:nvSpPr>
        <p:spPr>
          <a:xfrm>
            <a:off x="150861" y="300182"/>
            <a:ext cx="8596668" cy="1320800"/>
          </a:xfrm>
        </p:spPr>
        <p:txBody>
          <a:bodyPr/>
          <a:lstStyle/>
          <a:p>
            <a:r>
              <a:rPr lang="tr-TR" b="1" u="sng" dirty="0"/>
              <a:t>SKDM (CBAM) Nasıl Finanse Edilecek ?</a:t>
            </a:r>
          </a:p>
        </p:txBody>
      </p:sp>
      <p:sp>
        <p:nvSpPr>
          <p:cNvPr id="3" name="İçerik Yer Tutucusu 2">
            <a:extLst>
              <a:ext uri="{FF2B5EF4-FFF2-40B4-BE49-F238E27FC236}">
                <a16:creationId xmlns:a16="http://schemas.microsoft.com/office/drawing/2014/main" id="{DE680E76-1A2C-4652-E3E9-EDC230A645D7}"/>
              </a:ext>
            </a:extLst>
          </p:cNvPr>
          <p:cNvSpPr>
            <a:spLocks noGrp="1"/>
          </p:cNvSpPr>
          <p:nvPr>
            <p:ph idx="1"/>
          </p:nvPr>
        </p:nvSpPr>
        <p:spPr>
          <a:xfrm>
            <a:off x="150860" y="1173018"/>
            <a:ext cx="9501139" cy="5684982"/>
          </a:xfrm>
        </p:spPr>
        <p:txBody>
          <a:bodyPr>
            <a:normAutofit/>
          </a:bodyPr>
          <a:lstStyle/>
          <a:p>
            <a:pPr algn="just"/>
            <a:r>
              <a:rPr lang="tr-TR" sz="2400" dirty="0"/>
              <a:t>AB Fonları</a:t>
            </a:r>
          </a:p>
          <a:p>
            <a:pPr algn="just"/>
            <a:r>
              <a:rPr lang="tr-TR" sz="2400" dirty="0"/>
              <a:t>Devlet Yardımları</a:t>
            </a:r>
          </a:p>
          <a:p>
            <a:pPr algn="just"/>
            <a:r>
              <a:rPr lang="tr-TR" sz="2400" dirty="0"/>
              <a:t>Kamu Alımları</a:t>
            </a:r>
          </a:p>
          <a:p>
            <a:pPr algn="just"/>
            <a:r>
              <a:rPr lang="tr-TR" sz="2400" kern="100" dirty="0">
                <a:solidFill>
                  <a:schemeClr val="tx2"/>
                </a:solidFill>
                <a:effectLst/>
                <a:ea typeface="Calibri" panose="020F0502020204030204" pitchFamily="34" charset="0"/>
                <a:cs typeface="Times New Roman" panose="02020603050405020304" pitchFamily="18" charset="0"/>
              </a:rPr>
              <a:t>AB, yeşil ekonomiye geçişten en çok etkilenenlere yardım etmek için mali destek ve teknik yardım da sağlamayı taahhüt etmektedir. Buna Adil Geçiş Mekanizması denmektedir. Böylelikle, en çok etkilenen bölgelere 2021-2027 yılları arasında en az 100 milyar Euro kaynak tahsis edilecektir (</a:t>
            </a:r>
            <a:r>
              <a:rPr lang="tr-TR" sz="2400" kern="100" dirty="0" err="1">
                <a:solidFill>
                  <a:schemeClr val="tx2"/>
                </a:solidFill>
                <a:effectLst/>
                <a:ea typeface="Calibri" panose="020F0502020204030204" pitchFamily="34" charset="0"/>
                <a:cs typeface="Times New Roman" panose="02020603050405020304" pitchFamily="18" charset="0"/>
              </a:rPr>
              <a:t>European</a:t>
            </a:r>
            <a:r>
              <a:rPr lang="tr-TR" sz="2400" kern="100" dirty="0">
                <a:solidFill>
                  <a:schemeClr val="tx2"/>
                </a:solidFill>
                <a:effectLst/>
                <a:ea typeface="Calibri" panose="020F0502020204030204" pitchFamily="34" charset="0"/>
                <a:cs typeface="Times New Roman" panose="02020603050405020304" pitchFamily="18" charset="0"/>
              </a:rPr>
              <a:t> </a:t>
            </a:r>
            <a:r>
              <a:rPr lang="tr-TR" sz="2400" kern="100" dirty="0" err="1">
                <a:solidFill>
                  <a:schemeClr val="tx2"/>
                </a:solidFill>
                <a:effectLst/>
                <a:ea typeface="Calibri" panose="020F0502020204030204" pitchFamily="34" charset="0"/>
                <a:cs typeface="Times New Roman" panose="02020603050405020304" pitchFamily="18" charset="0"/>
              </a:rPr>
              <a:t>Commission</a:t>
            </a:r>
            <a:r>
              <a:rPr lang="tr-TR" sz="2400" kern="100" dirty="0">
                <a:solidFill>
                  <a:schemeClr val="tx2"/>
                </a:solidFill>
                <a:effectLst/>
                <a:ea typeface="Calibri" panose="020F0502020204030204" pitchFamily="34" charset="0"/>
                <a:cs typeface="Times New Roman" panose="02020603050405020304" pitchFamily="18" charset="0"/>
              </a:rPr>
              <a:t>, 2021).</a:t>
            </a:r>
          </a:p>
          <a:p>
            <a:pPr marL="0" indent="0">
              <a:buNone/>
            </a:pPr>
            <a:endParaRPr lang="tr-TR" sz="3200" dirty="0"/>
          </a:p>
        </p:txBody>
      </p:sp>
      <p:pic>
        <p:nvPicPr>
          <p:cNvPr id="4" name="Resim 3">
            <a:extLst>
              <a:ext uri="{FF2B5EF4-FFF2-40B4-BE49-F238E27FC236}">
                <a16:creationId xmlns:a16="http://schemas.microsoft.com/office/drawing/2014/main" id="{FAC1A213-D25B-7D2C-03A6-684A2A4163FF}"/>
              </a:ext>
            </a:extLst>
          </p:cNvPr>
          <p:cNvPicPr>
            <a:picLocks noChangeAspect="1"/>
          </p:cNvPicPr>
          <p:nvPr/>
        </p:nvPicPr>
        <p:blipFill>
          <a:blip r:embed="rId2"/>
          <a:stretch>
            <a:fillRect/>
          </a:stretch>
        </p:blipFill>
        <p:spPr>
          <a:xfrm>
            <a:off x="8747529" y="3025043"/>
            <a:ext cx="3537526" cy="2738581"/>
          </a:xfrm>
          <a:prstGeom prst="rect">
            <a:avLst/>
          </a:prstGeom>
        </p:spPr>
      </p:pic>
      <p:pic>
        <p:nvPicPr>
          <p:cNvPr id="5" name="Resim 4">
            <a:extLst>
              <a:ext uri="{FF2B5EF4-FFF2-40B4-BE49-F238E27FC236}">
                <a16:creationId xmlns:a16="http://schemas.microsoft.com/office/drawing/2014/main" id="{49F31513-9247-7ADE-A95B-E389C3F83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953" y="6154242"/>
            <a:ext cx="1167189" cy="560941"/>
          </a:xfrm>
          <a:prstGeom prst="rect">
            <a:avLst/>
          </a:prstGeom>
        </p:spPr>
      </p:pic>
    </p:spTree>
    <p:extLst>
      <p:ext uri="{BB962C8B-B14F-4D97-AF65-F5344CB8AC3E}">
        <p14:creationId xmlns:p14="http://schemas.microsoft.com/office/powerpoint/2010/main" val="1517290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B30CFB-86FD-C4FE-81BF-980A7C1F81CC}"/>
              </a:ext>
            </a:extLst>
          </p:cNvPr>
          <p:cNvSpPr>
            <a:spLocks noGrp="1"/>
          </p:cNvSpPr>
          <p:nvPr>
            <p:ph type="title"/>
          </p:nvPr>
        </p:nvSpPr>
        <p:spPr>
          <a:xfrm>
            <a:off x="501843" y="378691"/>
            <a:ext cx="8596668" cy="923637"/>
          </a:xfrm>
        </p:spPr>
        <p:txBody>
          <a:bodyPr/>
          <a:lstStyle/>
          <a:p>
            <a:r>
              <a:rPr lang="tr-TR" b="1" u="sng" dirty="0"/>
              <a:t>SKDM RİSKLER ve FIRSATLAR:</a:t>
            </a:r>
          </a:p>
        </p:txBody>
      </p:sp>
      <p:sp>
        <p:nvSpPr>
          <p:cNvPr id="3" name="İçerik Yer Tutucusu 2">
            <a:extLst>
              <a:ext uri="{FF2B5EF4-FFF2-40B4-BE49-F238E27FC236}">
                <a16:creationId xmlns:a16="http://schemas.microsoft.com/office/drawing/2014/main" id="{2EEC0508-5DC5-407B-BCAD-4F695DF4AE33}"/>
              </a:ext>
            </a:extLst>
          </p:cNvPr>
          <p:cNvSpPr>
            <a:spLocks noGrp="1"/>
          </p:cNvSpPr>
          <p:nvPr>
            <p:ph idx="1"/>
          </p:nvPr>
        </p:nvSpPr>
        <p:spPr>
          <a:xfrm>
            <a:off x="501842" y="1302328"/>
            <a:ext cx="9458903" cy="5555672"/>
          </a:xfrm>
        </p:spPr>
        <p:txBody>
          <a:bodyPr>
            <a:normAutofit/>
          </a:bodyPr>
          <a:lstStyle/>
          <a:p>
            <a:pPr algn="just"/>
            <a:r>
              <a:rPr lang="tr-TR" sz="2800" u="sng" dirty="0">
                <a:solidFill>
                  <a:schemeClr val="accent4"/>
                </a:solidFill>
              </a:rPr>
              <a:t>RİSKLER : </a:t>
            </a:r>
          </a:p>
          <a:p>
            <a:pPr algn="just"/>
            <a:r>
              <a:rPr lang="tr-TR" sz="2400" dirty="0">
                <a:solidFill>
                  <a:schemeClr val="tx1"/>
                </a:solidFill>
              </a:rPr>
              <a:t>İyileştirme ve uyum çalışmaları yapılmaz ise ekstra yük sebebiyle Türk ihracatında olası pazar kaybı, sürdürülebilir ulaşım sebebiyle nakliye fiyatlarında artış ve kredi-kalkınma konularında önceliğin sürdürülebilir faaliyetlerin finansmanına verilmesi.</a:t>
            </a:r>
            <a:endParaRPr lang="tr-TR" sz="2400" u="sng" dirty="0">
              <a:solidFill>
                <a:schemeClr val="accent4"/>
              </a:solidFill>
            </a:endParaRPr>
          </a:p>
          <a:p>
            <a:pPr algn="just"/>
            <a:r>
              <a:rPr lang="tr-TR" sz="2800" u="sng" dirty="0">
                <a:solidFill>
                  <a:schemeClr val="accent4"/>
                </a:solidFill>
              </a:rPr>
              <a:t>FIRSATLAR : </a:t>
            </a:r>
          </a:p>
          <a:p>
            <a:pPr algn="just"/>
            <a:r>
              <a:rPr lang="tr-TR" sz="2400" dirty="0">
                <a:solidFill>
                  <a:schemeClr val="tx1"/>
                </a:solidFill>
              </a:rPr>
              <a:t>Türkiye, düşük karbonlu üretimi desteklediği takdirde pazarda rekabet gücünün artması ve hızlı uyumu sağlayabilecek işletmelerin görece ön plana çıkması.</a:t>
            </a:r>
            <a:endParaRPr lang="tr-TR" sz="2400" u="sng" dirty="0">
              <a:solidFill>
                <a:schemeClr val="accent4"/>
              </a:solidFill>
            </a:endParaRPr>
          </a:p>
        </p:txBody>
      </p:sp>
      <p:pic>
        <p:nvPicPr>
          <p:cNvPr id="4" name="Resim 3">
            <a:extLst>
              <a:ext uri="{FF2B5EF4-FFF2-40B4-BE49-F238E27FC236}">
                <a16:creationId xmlns:a16="http://schemas.microsoft.com/office/drawing/2014/main" id="{E48525C4-3FC5-217C-F708-BE8DAB4D6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23204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3BDD81-396C-43EE-D5F0-97327F3B5F34}"/>
              </a:ext>
            </a:extLst>
          </p:cNvPr>
          <p:cNvSpPr>
            <a:spLocks noGrp="1"/>
          </p:cNvSpPr>
          <p:nvPr>
            <p:ph type="title"/>
          </p:nvPr>
        </p:nvSpPr>
        <p:spPr>
          <a:xfrm>
            <a:off x="307879" y="401000"/>
            <a:ext cx="9205576" cy="1320800"/>
          </a:xfrm>
        </p:spPr>
        <p:txBody>
          <a:bodyPr>
            <a:noAutofit/>
          </a:bodyPr>
          <a:lstStyle/>
          <a:p>
            <a:r>
              <a:rPr lang="tr-TR" sz="3200" b="1" u="sng" kern="100" dirty="0">
                <a:latin typeface="Times New Roman" panose="02020603050405020304" pitchFamily="18" charset="0"/>
                <a:ea typeface="Calibri" panose="020F0502020204030204" pitchFamily="34" charset="0"/>
                <a:cs typeface="Times New Roman" panose="02020603050405020304" pitchFamily="18" charset="0"/>
              </a:rPr>
              <a:t>İKİNCİL MEVZUATLA DÜZENLENECEK OLAN HUSUSLAR (</a:t>
            </a:r>
            <a:r>
              <a:rPr lang="tr-TR"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BELİRSİZLİKLER</a:t>
            </a:r>
            <a:r>
              <a:rPr lang="tr-TR" sz="3200" b="1" u="sng" kern="100" dirty="0">
                <a:latin typeface="Times New Roman" panose="02020603050405020304" pitchFamily="18" charset="0"/>
                <a:ea typeface="Calibri" panose="020F0502020204030204" pitchFamily="34" charset="0"/>
                <a:cs typeface="Times New Roman" panose="02020603050405020304" pitchFamily="18" charset="0"/>
              </a:rPr>
              <a:t>) :</a:t>
            </a:r>
            <a:br>
              <a:rPr lang="tr-TR" sz="3200" b="1" u="sng" kern="100" dirty="0">
                <a:latin typeface="Calibri" panose="020F0502020204030204" pitchFamily="34" charset="0"/>
                <a:ea typeface="Calibri" panose="020F0502020204030204" pitchFamily="34" charset="0"/>
                <a:cs typeface="Times New Roman" panose="02020603050405020304" pitchFamily="18" charset="0"/>
              </a:rPr>
            </a:br>
            <a:endParaRPr lang="tr-TR" sz="3200" b="1" u="sng" dirty="0"/>
          </a:p>
        </p:txBody>
      </p:sp>
      <p:sp>
        <p:nvSpPr>
          <p:cNvPr id="3" name="İçerik Yer Tutucusu 2">
            <a:extLst>
              <a:ext uri="{FF2B5EF4-FFF2-40B4-BE49-F238E27FC236}">
                <a16:creationId xmlns:a16="http://schemas.microsoft.com/office/drawing/2014/main" id="{7C4A635A-0E51-DE68-6970-699B51B85078}"/>
              </a:ext>
            </a:extLst>
          </p:cNvPr>
          <p:cNvSpPr>
            <a:spLocks noGrp="1"/>
          </p:cNvSpPr>
          <p:nvPr>
            <p:ph idx="1"/>
          </p:nvPr>
        </p:nvSpPr>
        <p:spPr>
          <a:xfrm>
            <a:off x="307879" y="1393909"/>
            <a:ext cx="8596668" cy="5621109"/>
          </a:xfrm>
        </p:spPr>
        <p:txBody>
          <a:bodyPr>
            <a:normAutofit fontScale="32500" lnSpcReduction="20000"/>
          </a:bodyPr>
          <a:lstStyle/>
          <a:p>
            <a:pPr marL="0" indent="0" algn="just">
              <a:lnSpc>
                <a:spcPct val="107000"/>
              </a:lnSpc>
              <a:spcAft>
                <a:spcPts val="800"/>
              </a:spcAft>
              <a:buNone/>
            </a:pPr>
            <a:endParaRPr lang="tr-TR" sz="45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Gömülü Emisyonların Ölçüm ve Raporlama Esasları</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Raporlama Rehberleri</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Gümrük İşlemleri</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İthalatçıların Yetkilendirilme Esasları</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Emisyon Doğrulama Esasları</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Üçüncü Ülkelerde Ödenmiş Emisyon Karbon Fiyatı</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9000" kern="100" dirty="0">
                <a:effectLst/>
                <a:latin typeface="Times New Roman" panose="02020603050405020304" pitchFamily="18" charset="0"/>
                <a:ea typeface="Calibri" panose="020F0502020204030204" pitchFamily="34" charset="0"/>
                <a:cs typeface="Times New Roman" panose="02020603050405020304" pitchFamily="18" charset="0"/>
              </a:rPr>
              <a:t>Doğrulayıcı Kuruluşların Yetkilendirilmesi</a:t>
            </a:r>
            <a:endParaRPr lang="tr-TR" sz="9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4" name="Resim 3">
            <a:extLst>
              <a:ext uri="{FF2B5EF4-FFF2-40B4-BE49-F238E27FC236}">
                <a16:creationId xmlns:a16="http://schemas.microsoft.com/office/drawing/2014/main" id="{9C046DDD-E1E1-DDB8-9607-95A1571D7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428174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DE71B81-1E5D-EAB0-64DF-4973C44345ED}"/>
              </a:ext>
            </a:extLst>
          </p:cNvPr>
          <p:cNvPicPr>
            <a:picLocks noChangeAspect="1"/>
          </p:cNvPicPr>
          <p:nvPr/>
        </p:nvPicPr>
        <p:blipFill>
          <a:blip r:embed="rId2"/>
          <a:stretch>
            <a:fillRect/>
          </a:stretch>
        </p:blipFill>
        <p:spPr>
          <a:xfrm>
            <a:off x="-9237" y="0"/>
            <a:ext cx="12210473" cy="6858000"/>
          </a:xfrm>
          <a:prstGeom prst="rect">
            <a:avLst/>
          </a:prstGeom>
        </p:spPr>
      </p:pic>
      <p:sp>
        <p:nvSpPr>
          <p:cNvPr id="7" name="Metin kutusu 6">
            <a:extLst>
              <a:ext uri="{FF2B5EF4-FFF2-40B4-BE49-F238E27FC236}">
                <a16:creationId xmlns:a16="http://schemas.microsoft.com/office/drawing/2014/main" id="{A1AAC77E-0BC7-20FD-44BF-3FBE9590A310}"/>
              </a:ext>
            </a:extLst>
          </p:cNvPr>
          <p:cNvSpPr txBox="1"/>
          <p:nvPr/>
        </p:nvSpPr>
        <p:spPr>
          <a:xfrm>
            <a:off x="3833090" y="129369"/>
            <a:ext cx="8275781" cy="1015663"/>
          </a:xfrm>
          <a:prstGeom prst="rect">
            <a:avLst/>
          </a:prstGeom>
          <a:noFill/>
        </p:spPr>
        <p:txBody>
          <a:bodyPr wrap="square">
            <a:spAutoFit/>
          </a:bodyPr>
          <a:lstStyle/>
          <a:p>
            <a:r>
              <a:rPr lang="tr-TR" sz="6000" b="1" dirty="0">
                <a:solidFill>
                  <a:schemeClr val="accent4"/>
                </a:solidFill>
              </a:rPr>
              <a:t>TEŞEKKÜRLER !</a:t>
            </a:r>
          </a:p>
        </p:txBody>
      </p:sp>
      <p:sp>
        <p:nvSpPr>
          <p:cNvPr id="2" name="Metin kutusu 1">
            <a:extLst>
              <a:ext uri="{FF2B5EF4-FFF2-40B4-BE49-F238E27FC236}">
                <a16:creationId xmlns:a16="http://schemas.microsoft.com/office/drawing/2014/main" id="{019505ED-0D32-9676-971A-B136633EBD7A}"/>
              </a:ext>
            </a:extLst>
          </p:cNvPr>
          <p:cNvSpPr txBox="1"/>
          <p:nvPr/>
        </p:nvSpPr>
        <p:spPr>
          <a:xfrm>
            <a:off x="164461" y="5411450"/>
            <a:ext cx="10591420" cy="1446550"/>
          </a:xfrm>
          <a:prstGeom prst="rect">
            <a:avLst/>
          </a:prstGeom>
          <a:noFill/>
          <a:ln>
            <a:solidFill>
              <a:schemeClr val="accent1">
                <a:lumMod val="20000"/>
                <a:lumOff val="80000"/>
              </a:schemeClr>
            </a:solidFill>
          </a:ln>
        </p:spPr>
        <p:txBody>
          <a:bodyPr wrap="square" rtlCol="0">
            <a:spAutoFit/>
          </a:bodyPr>
          <a:lstStyle/>
          <a:p>
            <a:r>
              <a:rPr lang="tr-TR" sz="4400" b="1" dirty="0">
                <a:solidFill>
                  <a:srgbClr val="002060"/>
                </a:solidFill>
              </a:rPr>
              <a:t>AKİB Sürdürülebilirlik, Proje ve Eğitim Şubesi</a:t>
            </a:r>
          </a:p>
        </p:txBody>
      </p:sp>
      <p:pic>
        <p:nvPicPr>
          <p:cNvPr id="3" name="Resim 2">
            <a:extLst>
              <a:ext uri="{FF2B5EF4-FFF2-40B4-BE49-F238E27FC236}">
                <a16:creationId xmlns:a16="http://schemas.microsoft.com/office/drawing/2014/main" id="{D033A629-D4A3-D626-143A-DC015A53D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61" y="4778202"/>
            <a:ext cx="1167189" cy="560941"/>
          </a:xfrm>
          <a:prstGeom prst="rect">
            <a:avLst/>
          </a:prstGeom>
        </p:spPr>
      </p:pic>
    </p:spTree>
    <p:extLst>
      <p:ext uri="{BB962C8B-B14F-4D97-AF65-F5344CB8AC3E}">
        <p14:creationId xmlns:p14="http://schemas.microsoft.com/office/powerpoint/2010/main" val="231512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A7CFCA-D73F-1BBD-0DA9-1491335B2C3F}"/>
              </a:ext>
            </a:extLst>
          </p:cNvPr>
          <p:cNvSpPr>
            <a:spLocks noGrp="1"/>
          </p:cNvSpPr>
          <p:nvPr>
            <p:ph type="title"/>
          </p:nvPr>
        </p:nvSpPr>
        <p:spPr>
          <a:xfrm>
            <a:off x="483368" y="332508"/>
            <a:ext cx="8679103" cy="1320800"/>
          </a:xfrm>
        </p:spPr>
        <p:txBody>
          <a:bodyPr/>
          <a:lstStyle/>
          <a:p>
            <a:r>
              <a:rPr lang="tr-TR" b="1" u="sng" dirty="0"/>
              <a:t>İLGİLİ TERİMLER:</a:t>
            </a:r>
          </a:p>
        </p:txBody>
      </p:sp>
      <p:sp>
        <p:nvSpPr>
          <p:cNvPr id="3" name="İçerik Yer Tutucusu 2">
            <a:extLst>
              <a:ext uri="{FF2B5EF4-FFF2-40B4-BE49-F238E27FC236}">
                <a16:creationId xmlns:a16="http://schemas.microsoft.com/office/drawing/2014/main" id="{64CE76BD-7753-8F61-7C32-4C4C8D130D82}"/>
              </a:ext>
            </a:extLst>
          </p:cNvPr>
          <p:cNvSpPr>
            <a:spLocks noGrp="1"/>
          </p:cNvSpPr>
          <p:nvPr>
            <p:ph idx="1"/>
          </p:nvPr>
        </p:nvSpPr>
        <p:spPr>
          <a:xfrm>
            <a:off x="584968" y="1274617"/>
            <a:ext cx="8679103" cy="5130801"/>
          </a:xfrm>
          <a:ln>
            <a:solidFill>
              <a:schemeClr val="accent4"/>
            </a:solidFill>
          </a:ln>
        </p:spPr>
        <p:txBody>
          <a:bodyPr>
            <a:normAutofit/>
          </a:bodyPr>
          <a:lstStyle/>
          <a:p>
            <a:endParaRPr lang="tr-TR" dirty="0"/>
          </a:p>
          <a:p>
            <a:pPr marL="0" indent="0" algn="ctr">
              <a:buNone/>
            </a:pPr>
            <a:endParaRPr lang="tr-TR" dirty="0"/>
          </a:p>
          <a:p>
            <a:pPr algn="just"/>
            <a:r>
              <a:rPr lang="tr-TR" sz="3600" dirty="0"/>
              <a:t> </a:t>
            </a:r>
            <a:r>
              <a:rPr lang="tr-TR" sz="4400" dirty="0"/>
              <a:t>Sürdürülebilirlik</a:t>
            </a:r>
          </a:p>
          <a:p>
            <a:pPr algn="just"/>
            <a:r>
              <a:rPr lang="tr-TR" sz="4400" dirty="0"/>
              <a:t> Döngüsel Ekonomi</a:t>
            </a:r>
          </a:p>
          <a:p>
            <a:pPr algn="just"/>
            <a:r>
              <a:rPr lang="tr-TR" sz="4400" dirty="0"/>
              <a:t> Avrupa Emisyon Ticaret Sistemi</a:t>
            </a:r>
          </a:p>
          <a:p>
            <a:pPr algn="just"/>
            <a:r>
              <a:rPr lang="tr-TR" sz="4400" dirty="0"/>
              <a:t> Sınırda Karbon Düzenleme Mekanizması</a:t>
            </a:r>
          </a:p>
          <a:p>
            <a:pPr algn="ctr"/>
            <a:endParaRPr lang="tr-TR" sz="3600" dirty="0"/>
          </a:p>
          <a:p>
            <a:pPr algn="ctr"/>
            <a:endParaRPr lang="tr-TR" sz="3600" dirty="0"/>
          </a:p>
          <a:p>
            <a:endParaRPr lang="tr-TR" dirty="0"/>
          </a:p>
        </p:txBody>
      </p:sp>
      <p:pic>
        <p:nvPicPr>
          <p:cNvPr id="4" name="Resim 3">
            <a:extLst>
              <a:ext uri="{FF2B5EF4-FFF2-40B4-BE49-F238E27FC236}">
                <a16:creationId xmlns:a16="http://schemas.microsoft.com/office/drawing/2014/main" id="{6C4FA340-ADE2-27B6-6950-64947E0F6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065511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5CE79C-55E0-9E11-FBD2-4BE1282D89F4}"/>
              </a:ext>
            </a:extLst>
          </p:cNvPr>
          <p:cNvSpPr>
            <a:spLocks noGrp="1"/>
          </p:cNvSpPr>
          <p:nvPr>
            <p:ph type="title"/>
          </p:nvPr>
        </p:nvSpPr>
        <p:spPr>
          <a:xfrm>
            <a:off x="314035" y="320964"/>
            <a:ext cx="8596668" cy="1320800"/>
          </a:xfrm>
        </p:spPr>
        <p:txBody>
          <a:bodyPr>
            <a:normAutofit/>
          </a:bodyPr>
          <a:lstStyle/>
          <a:p>
            <a:r>
              <a:rPr lang="tr-TR" b="1" u="sng" dirty="0"/>
              <a:t>SÜRDÜRÜLEBİLİRLİK (SUSTAINABILITY):</a:t>
            </a:r>
            <a:br>
              <a:rPr lang="tr-TR" b="1" dirty="0"/>
            </a:br>
            <a:endParaRPr lang="tr-TR" b="1" dirty="0"/>
          </a:p>
        </p:txBody>
      </p:sp>
      <p:sp>
        <p:nvSpPr>
          <p:cNvPr id="3" name="İçerik Yer Tutucusu 2">
            <a:extLst>
              <a:ext uri="{FF2B5EF4-FFF2-40B4-BE49-F238E27FC236}">
                <a16:creationId xmlns:a16="http://schemas.microsoft.com/office/drawing/2014/main" id="{E2457BD2-9211-98CE-531F-2CA5B7F054E7}"/>
              </a:ext>
            </a:extLst>
          </p:cNvPr>
          <p:cNvSpPr>
            <a:spLocks noGrp="1"/>
          </p:cNvSpPr>
          <p:nvPr>
            <p:ph idx="1"/>
          </p:nvPr>
        </p:nvSpPr>
        <p:spPr>
          <a:xfrm>
            <a:off x="314035" y="1209965"/>
            <a:ext cx="4498110" cy="5648036"/>
          </a:xfrm>
        </p:spPr>
        <p:txBody>
          <a:bodyPr>
            <a:normAutofit fontScale="92500" lnSpcReduction="20000"/>
          </a:bodyPr>
          <a:lstStyle/>
          <a:p>
            <a:pPr marL="0" indent="0">
              <a:buNone/>
            </a:pPr>
            <a:r>
              <a:rPr lang="tr-TR" sz="3500" b="1" u="sng" dirty="0">
                <a:solidFill>
                  <a:schemeClr val="accent4"/>
                </a:solidFill>
              </a:rPr>
              <a:t>SÜRDÜRÜLEBİLİRLİK: </a:t>
            </a:r>
            <a:endParaRPr lang="tr-TR" sz="3500" b="1" dirty="0">
              <a:solidFill>
                <a:srgbClr val="333333"/>
              </a:solidFill>
              <a:latin typeface="Public Sans"/>
            </a:endParaRPr>
          </a:p>
          <a:p>
            <a:pPr marL="0" indent="0">
              <a:buNone/>
            </a:pPr>
            <a:r>
              <a:rPr lang="tr-TR" sz="3200" dirty="0">
                <a:solidFill>
                  <a:srgbClr val="333333"/>
                </a:solidFill>
                <a:latin typeface="Public Sans"/>
              </a:rPr>
              <a:t>S</a:t>
            </a:r>
            <a:r>
              <a:rPr lang="tr-TR" sz="3200" b="0" i="0" dirty="0">
                <a:solidFill>
                  <a:srgbClr val="333333"/>
                </a:solidFill>
                <a:effectLst/>
                <a:latin typeface="Public Sans"/>
              </a:rPr>
              <a:t>ürdürülebilirlik, ihtiyaçlarımızı karşılarken gelecek kuşakların da ihtiyaçlarına sahip çıkmaktır. Sürdürülebilirliğin tam kelime anlamı ise, </a:t>
            </a:r>
            <a:r>
              <a:rPr lang="tr-TR" sz="3200" b="1" i="1" dirty="0">
                <a:solidFill>
                  <a:schemeClr val="accent4"/>
                </a:solidFill>
                <a:effectLst/>
                <a:latin typeface="Public Sans"/>
              </a:rPr>
              <a:t>“</a:t>
            </a:r>
            <a:r>
              <a:rPr lang="tr-TR" sz="3200" b="1" i="1" u="sng" dirty="0">
                <a:solidFill>
                  <a:schemeClr val="accent4"/>
                </a:solidFill>
                <a:effectLst/>
                <a:latin typeface="Public Sans"/>
              </a:rPr>
              <a:t>doğal kaynakların sınırının tükenmesini önleyerek ekolojik dengenin korunması</a:t>
            </a:r>
            <a:r>
              <a:rPr lang="tr-TR" sz="3200" b="1" i="1" dirty="0">
                <a:solidFill>
                  <a:schemeClr val="accent4"/>
                </a:solidFill>
                <a:effectLst/>
                <a:latin typeface="Public Sans"/>
              </a:rPr>
              <a:t>” </a:t>
            </a:r>
            <a:r>
              <a:rPr lang="tr-TR" sz="3200" b="0" i="0" dirty="0">
                <a:solidFill>
                  <a:srgbClr val="333333"/>
                </a:solidFill>
                <a:effectLst/>
                <a:latin typeface="Public Sans"/>
              </a:rPr>
              <a:t>şeklindedir.</a:t>
            </a:r>
          </a:p>
          <a:p>
            <a:pPr marL="0" indent="0">
              <a:buNone/>
            </a:pPr>
            <a:endParaRPr lang="tr-TR" dirty="0">
              <a:solidFill>
                <a:srgbClr val="333333"/>
              </a:solidFill>
              <a:latin typeface="Public Sans"/>
            </a:endParaRPr>
          </a:p>
          <a:p>
            <a:pPr marL="0" indent="0">
              <a:buNone/>
            </a:pPr>
            <a:r>
              <a:rPr lang="tr-TR" u="sng" dirty="0">
                <a:solidFill>
                  <a:schemeClr val="accent4"/>
                </a:solidFill>
              </a:rPr>
              <a:t> </a:t>
            </a:r>
          </a:p>
          <a:p>
            <a:pPr marL="0" indent="0">
              <a:buNone/>
            </a:pPr>
            <a:endParaRPr lang="tr-TR" b="0" i="0" dirty="0">
              <a:solidFill>
                <a:srgbClr val="333333"/>
              </a:solidFill>
              <a:effectLst/>
              <a:latin typeface="Public Sans"/>
            </a:endParaRPr>
          </a:p>
          <a:p>
            <a:pPr marL="0" indent="0">
              <a:buNone/>
            </a:pPr>
            <a:endParaRPr lang="tr-TR" u="sng" dirty="0"/>
          </a:p>
        </p:txBody>
      </p:sp>
      <p:pic>
        <p:nvPicPr>
          <p:cNvPr id="4" name="Resim 3">
            <a:extLst>
              <a:ext uri="{FF2B5EF4-FFF2-40B4-BE49-F238E27FC236}">
                <a16:creationId xmlns:a16="http://schemas.microsoft.com/office/drawing/2014/main" id="{7183CCEA-A990-041A-ABAD-81CD5C5B84A7}"/>
              </a:ext>
            </a:extLst>
          </p:cNvPr>
          <p:cNvPicPr>
            <a:picLocks noChangeAspect="1"/>
          </p:cNvPicPr>
          <p:nvPr/>
        </p:nvPicPr>
        <p:blipFill>
          <a:blip r:embed="rId2"/>
          <a:stretch>
            <a:fillRect/>
          </a:stretch>
        </p:blipFill>
        <p:spPr>
          <a:xfrm>
            <a:off x="4682836" y="1166091"/>
            <a:ext cx="4839855" cy="4710545"/>
          </a:xfrm>
          <a:prstGeom prst="rect">
            <a:avLst/>
          </a:prstGeom>
        </p:spPr>
      </p:pic>
      <p:pic>
        <p:nvPicPr>
          <p:cNvPr id="5" name="Resim 4">
            <a:extLst>
              <a:ext uri="{FF2B5EF4-FFF2-40B4-BE49-F238E27FC236}">
                <a16:creationId xmlns:a16="http://schemas.microsoft.com/office/drawing/2014/main" id="{BE9A892E-10F5-3CE3-E9EC-E4BCA3320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032744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34693B-BDF4-681D-989A-298BD721B724}"/>
              </a:ext>
            </a:extLst>
          </p:cNvPr>
          <p:cNvSpPr>
            <a:spLocks noGrp="1"/>
          </p:cNvSpPr>
          <p:nvPr>
            <p:ph type="title"/>
          </p:nvPr>
        </p:nvSpPr>
        <p:spPr>
          <a:xfrm>
            <a:off x="400242" y="147782"/>
            <a:ext cx="8780702" cy="1320800"/>
          </a:xfrm>
        </p:spPr>
        <p:txBody>
          <a:bodyPr/>
          <a:lstStyle/>
          <a:p>
            <a:r>
              <a:rPr lang="tr-TR" b="1" u="sng" dirty="0"/>
              <a:t>AVRUPA YEŞİL MUTABAKATI (EU GREEN DEAL) NEDİR ?</a:t>
            </a:r>
          </a:p>
        </p:txBody>
      </p:sp>
      <p:sp>
        <p:nvSpPr>
          <p:cNvPr id="3" name="İçerik Yer Tutucusu 2">
            <a:extLst>
              <a:ext uri="{FF2B5EF4-FFF2-40B4-BE49-F238E27FC236}">
                <a16:creationId xmlns:a16="http://schemas.microsoft.com/office/drawing/2014/main" id="{9002AB12-73D2-5BBA-60D7-DA5883A4661A}"/>
              </a:ext>
            </a:extLst>
          </p:cNvPr>
          <p:cNvSpPr>
            <a:spLocks noGrp="1"/>
          </p:cNvSpPr>
          <p:nvPr>
            <p:ph idx="1"/>
          </p:nvPr>
        </p:nvSpPr>
        <p:spPr>
          <a:xfrm>
            <a:off x="400242" y="1459345"/>
            <a:ext cx="9510376" cy="5250873"/>
          </a:xfrm>
        </p:spPr>
        <p:txBody>
          <a:bodyPr>
            <a:normAutofit lnSpcReduction="10000"/>
          </a:bodyPr>
          <a:lstStyle/>
          <a:p>
            <a:pPr algn="just"/>
            <a:r>
              <a:rPr lang="tr-TR" sz="2400" b="0" i="0" dirty="0">
                <a:solidFill>
                  <a:srgbClr val="212529"/>
                </a:solidFill>
                <a:effectLst/>
                <a:latin typeface="Times New Roman" panose="02020603050405020304" pitchFamily="18" charset="0"/>
                <a:cs typeface="Times New Roman" panose="02020603050405020304" pitchFamily="18" charset="0"/>
              </a:rPr>
              <a:t>Avrupa Birliği (AB), 11 Aralık 2019 tarihinde açıkladığı </a:t>
            </a:r>
            <a:r>
              <a:rPr lang="tr-TR" sz="2400" b="1" i="0" u="none" strike="noStrike" dirty="0">
                <a:solidFill>
                  <a:schemeClr val="accent4"/>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Avrupa Yeşil Mutabakatı (AYM)</a:t>
            </a:r>
            <a:r>
              <a:rPr lang="tr-TR" sz="2400" b="1" i="0" dirty="0">
                <a:solidFill>
                  <a:schemeClr val="accent4"/>
                </a:solidFill>
                <a:effectLst/>
                <a:latin typeface="Times New Roman" panose="02020603050405020304" pitchFamily="18" charset="0"/>
                <a:cs typeface="Times New Roman" panose="02020603050405020304" pitchFamily="18" charset="0"/>
              </a:rPr>
              <a:t> </a:t>
            </a:r>
            <a:r>
              <a:rPr lang="tr-TR" sz="2400" b="0" i="0" dirty="0">
                <a:solidFill>
                  <a:srgbClr val="212529"/>
                </a:solidFill>
                <a:effectLst/>
                <a:latin typeface="Times New Roman" panose="02020603050405020304" pitchFamily="18" charset="0"/>
                <a:cs typeface="Times New Roman" panose="02020603050405020304" pitchFamily="18" charset="0"/>
              </a:rPr>
              <a:t>ile 2050 yılında iklim-nötr ilk kıta olma hedefini ortaya koymuştur. AB, bu hedefe ulaşmak için </a:t>
            </a:r>
            <a:r>
              <a:rPr lang="tr-TR" sz="2400" b="1" i="0" u="sng" dirty="0">
                <a:solidFill>
                  <a:schemeClr val="accent4"/>
                </a:solidFill>
                <a:effectLst/>
                <a:latin typeface="Times New Roman" panose="02020603050405020304" pitchFamily="18" charset="0"/>
                <a:cs typeface="Times New Roman" panose="02020603050405020304" pitchFamily="18" charset="0"/>
              </a:rPr>
              <a:t>yeni bir büyüme stratejisi</a:t>
            </a:r>
            <a:r>
              <a:rPr lang="tr-TR" sz="2400" b="1" i="0" dirty="0">
                <a:solidFill>
                  <a:schemeClr val="accent4"/>
                </a:solidFill>
                <a:effectLst/>
                <a:latin typeface="Times New Roman" panose="02020603050405020304" pitchFamily="18" charset="0"/>
                <a:cs typeface="Times New Roman" panose="02020603050405020304" pitchFamily="18" charset="0"/>
              </a:rPr>
              <a:t> </a:t>
            </a:r>
            <a:r>
              <a:rPr lang="tr-TR" sz="2400" b="0" i="0" dirty="0">
                <a:solidFill>
                  <a:srgbClr val="212529"/>
                </a:solidFill>
                <a:effectLst/>
                <a:latin typeface="Times New Roman" panose="02020603050405020304" pitchFamily="18" charset="0"/>
                <a:cs typeface="Times New Roman" panose="02020603050405020304" pitchFamily="18" charset="0"/>
              </a:rPr>
              <a:t>benimseyeceğini ve tüm politikalarını iklim değişikliği ekseninde yeniden şekillendireceğini açıklamıştır. Sanayiden finansmana, enerjiden ulaştırmaya ve binalardan tarıma uzanan bir dizi alanda AB politikalarında kapsamlı değişiklikler öngören Yeşil Mutabakat, Tek Pazar’ın tesisinden bu yana AB’nin en büyük girişimlerinden birisidir.</a:t>
            </a:r>
          </a:p>
          <a:p>
            <a:pPr algn="just"/>
            <a:r>
              <a:rPr lang="tr-TR" sz="2400" b="1" u="sng" dirty="0">
                <a:solidFill>
                  <a:schemeClr val="accent4"/>
                </a:solidFill>
                <a:latin typeface="Times New Roman" panose="02020603050405020304" pitchFamily="18" charset="0"/>
                <a:cs typeface="Times New Roman" panose="02020603050405020304" pitchFamily="18" charset="0"/>
              </a:rPr>
              <a:t>KAPSAMI :</a:t>
            </a:r>
          </a:p>
          <a:p>
            <a:pPr algn="just">
              <a:buFont typeface="Arial" panose="020B0604020202020204" pitchFamily="34" charset="0"/>
              <a:buChar char="•"/>
            </a:pPr>
            <a:r>
              <a:rPr lang="tr-TR" sz="2000" dirty="0">
                <a:solidFill>
                  <a:schemeClr val="tx1"/>
                </a:solidFill>
                <a:latin typeface="Times New Roman" panose="02020603050405020304" pitchFamily="18" charset="0"/>
                <a:cs typeface="Times New Roman" panose="02020603050405020304" pitchFamily="18" charset="0"/>
              </a:rPr>
              <a:t>      2050 yılına kadar ilk karbon-nötr kıta olmak.</a:t>
            </a:r>
          </a:p>
          <a:p>
            <a:pPr algn="just">
              <a:buFont typeface="Arial" panose="020B0604020202020204" pitchFamily="34" charset="0"/>
              <a:buChar char="•"/>
            </a:pPr>
            <a:r>
              <a:rPr lang="tr-TR" sz="2000" dirty="0">
                <a:solidFill>
                  <a:schemeClr val="tx1"/>
                </a:solidFill>
                <a:latin typeface="Times New Roman" panose="02020603050405020304" pitchFamily="18" charset="0"/>
                <a:cs typeface="Times New Roman" panose="02020603050405020304" pitchFamily="18" charset="0"/>
              </a:rPr>
              <a:t>      Avrupa Emisyon Ticaret Sistemi.</a:t>
            </a:r>
          </a:p>
          <a:p>
            <a:pPr algn="just">
              <a:buFont typeface="Arial" panose="020B0604020202020204" pitchFamily="34" charset="0"/>
              <a:buChar char="•"/>
            </a:pPr>
            <a:r>
              <a:rPr lang="tr-TR" sz="2000" dirty="0">
                <a:solidFill>
                  <a:schemeClr val="tx1"/>
                </a:solidFill>
                <a:latin typeface="Times New Roman" panose="02020603050405020304" pitchFamily="18" charset="0"/>
                <a:cs typeface="Times New Roman" panose="02020603050405020304" pitchFamily="18" charset="0"/>
              </a:rPr>
              <a:t>      Sınırda Karbon Düzenleme Mekanizması (Karbon Vergisi)</a:t>
            </a:r>
          </a:p>
          <a:p>
            <a:pPr algn="just">
              <a:buFont typeface="Arial" panose="020B0604020202020204" pitchFamily="34" charset="0"/>
              <a:buChar char="•"/>
            </a:pPr>
            <a:r>
              <a:rPr lang="tr-TR" sz="2000" dirty="0">
                <a:solidFill>
                  <a:schemeClr val="tx1"/>
                </a:solidFill>
                <a:latin typeface="Times New Roman" panose="02020603050405020304" pitchFamily="18" charset="0"/>
                <a:cs typeface="Times New Roman" panose="02020603050405020304" pitchFamily="18" charset="0"/>
              </a:rPr>
              <a:t>      Döngüsel Ekonomi ve Döngüsel Sanayi Planları</a:t>
            </a:r>
          </a:p>
          <a:p>
            <a:pPr algn="just">
              <a:buFont typeface="Arial" panose="020B0604020202020204" pitchFamily="34" charset="0"/>
              <a:buChar char="•"/>
            </a:pPr>
            <a:r>
              <a:rPr lang="tr-TR" sz="2000" dirty="0">
                <a:solidFill>
                  <a:schemeClr val="tx1"/>
                </a:solidFill>
                <a:latin typeface="Times New Roman" panose="02020603050405020304" pitchFamily="18" charset="0"/>
                <a:cs typeface="Times New Roman" panose="02020603050405020304" pitchFamily="18" charset="0"/>
              </a:rPr>
              <a:t>      Yeşil Dönüşümün Finansmanı</a:t>
            </a:r>
          </a:p>
          <a:p>
            <a:endParaRPr lang="tr-TR" dirty="0">
              <a:solidFill>
                <a:schemeClr val="tx1"/>
              </a:solidFill>
              <a:latin typeface="Times New Roman" panose="02020603050405020304" pitchFamily="18" charset="0"/>
              <a:cs typeface="Times New Roman" panose="02020603050405020304" pitchFamily="18" charset="0"/>
            </a:endParaRPr>
          </a:p>
          <a:p>
            <a:pPr marL="0" indent="0">
              <a:buNone/>
            </a:pPr>
            <a:endParaRPr lang="tr-TR" u="sng" dirty="0">
              <a:solidFill>
                <a:schemeClr val="accent1"/>
              </a:solidFill>
              <a:latin typeface="Times New Roman" panose="02020603050405020304" pitchFamily="18" charset="0"/>
              <a:cs typeface="Times New Roman" panose="02020603050405020304" pitchFamily="18" charset="0"/>
            </a:endParaRPr>
          </a:p>
        </p:txBody>
      </p:sp>
      <p:pic>
        <p:nvPicPr>
          <p:cNvPr id="4" name="Resim 3">
            <a:extLst>
              <a:ext uri="{FF2B5EF4-FFF2-40B4-BE49-F238E27FC236}">
                <a16:creationId xmlns:a16="http://schemas.microsoft.com/office/drawing/2014/main" id="{184DC57A-059C-9459-2DDC-7AD81A001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20650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705079-1621-1546-7D19-52F49260EFED}"/>
              </a:ext>
            </a:extLst>
          </p:cNvPr>
          <p:cNvSpPr>
            <a:spLocks noGrp="1"/>
          </p:cNvSpPr>
          <p:nvPr>
            <p:ph type="title"/>
          </p:nvPr>
        </p:nvSpPr>
        <p:spPr>
          <a:xfrm>
            <a:off x="224752" y="276716"/>
            <a:ext cx="8596668" cy="1320800"/>
          </a:xfrm>
        </p:spPr>
        <p:txBody>
          <a:bodyPr/>
          <a:lstStyle/>
          <a:p>
            <a:r>
              <a:rPr lang="tr-TR" b="1" u="sng" dirty="0"/>
              <a:t>AB YEŞİL MUTABAKATI ANA HEDEFLERİ:</a:t>
            </a:r>
          </a:p>
        </p:txBody>
      </p:sp>
      <p:sp>
        <p:nvSpPr>
          <p:cNvPr id="3" name="İçerik Yer Tutucusu 2">
            <a:extLst>
              <a:ext uri="{FF2B5EF4-FFF2-40B4-BE49-F238E27FC236}">
                <a16:creationId xmlns:a16="http://schemas.microsoft.com/office/drawing/2014/main" id="{BF9C4C18-DB19-F9DF-7FAB-C1125B4D2C98}"/>
              </a:ext>
            </a:extLst>
          </p:cNvPr>
          <p:cNvSpPr>
            <a:spLocks noGrp="1"/>
          </p:cNvSpPr>
          <p:nvPr>
            <p:ph idx="1"/>
          </p:nvPr>
        </p:nvSpPr>
        <p:spPr>
          <a:xfrm>
            <a:off x="224752" y="1021429"/>
            <a:ext cx="8919248" cy="3880773"/>
          </a:xfrm>
        </p:spPr>
        <p:txBody>
          <a:bodyPr>
            <a:normAutofit/>
          </a:bodyPr>
          <a:lstStyle/>
          <a:p>
            <a:pPr algn="just"/>
            <a:r>
              <a:rPr lang="tr-TR" sz="2000" dirty="0"/>
              <a:t>2050’ye kadar karbon emisyonunu sıfıra indirmek.</a:t>
            </a:r>
          </a:p>
          <a:p>
            <a:pPr algn="just"/>
            <a:r>
              <a:rPr lang="tr-TR" sz="2000" dirty="0"/>
              <a:t>Ekonomik büyümenin kaynak kullanımından ayrılması.</a:t>
            </a:r>
          </a:p>
          <a:p>
            <a:pPr algn="just"/>
            <a:r>
              <a:rPr lang="tr-TR" sz="2000" dirty="0"/>
              <a:t>Bu politikanın her yere ve herkese uygulanması.</a:t>
            </a:r>
          </a:p>
          <a:p>
            <a:pPr algn="just"/>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AB, bu mekanizma ile yeşil dönüşümün yaratacağı maliyet karşısında Avrupa’nın rekabetçiliğinin korunması ve AB’deki üretimin emisyon azaltım hedefi AB’den az olan ülkelere kaymasının önlenmesini hedeflemektedir.</a:t>
            </a:r>
            <a:endParaRPr lang="tr-TR" sz="2000" dirty="0"/>
          </a:p>
        </p:txBody>
      </p:sp>
      <p:pic>
        <p:nvPicPr>
          <p:cNvPr id="6" name="Resim 5">
            <a:extLst>
              <a:ext uri="{FF2B5EF4-FFF2-40B4-BE49-F238E27FC236}">
                <a16:creationId xmlns:a16="http://schemas.microsoft.com/office/drawing/2014/main" id="{FB485624-33E5-2ECF-64B1-91B2D43EB3EB}"/>
              </a:ext>
            </a:extLst>
          </p:cNvPr>
          <p:cNvPicPr>
            <a:picLocks noChangeAspect="1"/>
          </p:cNvPicPr>
          <p:nvPr/>
        </p:nvPicPr>
        <p:blipFill>
          <a:blip r:embed="rId2"/>
          <a:stretch>
            <a:fillRect/>
          </a:stretch>
        </p:blipFill>
        <p:spPr>
          <a:xfrm>
            <a:off x="1209965" y="3241965"/>
            <a:ext cx="6788726" cy="3616036"/>
          </a:xfrm>
          <a:prstGeom prst="rect">
            <a:avLst/>
          </a:prstGeom>
        </p:spPr>
      </p:pic>
      <p:pic>
        <p:nvPicPr>
          <p:cNvPr id="4" name="Resim 3">
            <a:extLst>
              <a:ext uri="{FF2B5EF4-FFF2-40B4-BE49-F238E27FC236}">
                <a16:creationId xmlns:a16="http://schemas.microsoft.com/office/drawing/2014/main" id="{05FC6184-E4CF-C015-AE26-52A8DE521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360307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E2811E-560A-B0B3-5A13-99D5DBF0730E}"/>
              </a:ext>
            </a:extLst>
          </p:cNvPr>
          <p:cNvSpPr>
            <a:spLocks noGrp="1"/>
          </p:cNvSpPr>
          <p:nvPr>
            <p:ph type="title"/>
          </p:nvPr>
        </p:nvSpPr>
        <p:spPr>
          <a:xfrm>
            <a:off x="110836" y="175490"/>
            <a:ext cx="9430328" cy="1320800"/>
          </a:xfrm>
        </p:spPr>
        <p:txBody>
          <a:bodyPr/>
          <a:lstStyle/>
          <a:p>
            <a:r>
              <a:rPr lang="tr-TR" b="1" u="sng" dirty="0"/>
              <a:t>AB YEŞİL MUTABAKATI TÜRKİYE’Yİ NASIL ETKİLER ?</a:t>
            </a:r>
          </a:p>
        </p:txBody>
      </p:sp>
      <p:sp>
        <p:nvSpPr>
          <p:cNvPr id="3" name="İçerik Yer Tutucusu 2">
            <a:extLst>
              <a:ext uri="{FF2B5EF4-FFF2-40B4-BE49-F238E27FC236}">
                <a16:creationId xmlns:a16="http://schemas.microsoft.com/office/drawing/2014/main" id="{2CCC3D83-199B-2C1A-10F3-9B269C6A36BB}"/>
              </a:ext>
            </a:extLst>
          </p:cNvPr>
          <p:cNvSpPr>
            <a:spLocks noGrp="1"/>
          </p:cNvSpPr>
          <p:nvPr>
            <p:ph idx="1"/>
          </p:nvPr>
        </p:nvSpPr>
        <p:spPr>
          <a:xfrm>
            <a:off x="110836" y="1607127"/>
            <a:ext cx="7594981" cy="5666510"/>
          </a:xfrm>
          <a:ln>
            <a:noFill/>
          </a:ln>
        </p:spPr>
        <p:txBody>
          <a:bodyPr>
            <a:normAutofit/>
          </a:bodyPr>
          <a:lstStyle/>
          <a:p>
            <a:pPr algn="just">
              <a:lnSpc>
                <a:spcPts val="1800"/>
              </a:lnSpc>
              <a:spcAft>
                <a:spcPts val="800"/>
              </a:spcAft>
            </a:pPr>
            <a:r>
              <a:rPr lang="tr-TR" sz="2000" kern="0" dirty="0">
                <a:solidFill>
                  <a:srgbClr val="2E2E2E"/>
                </a:solidFill>
                <a:effectLst/>
                <a:latin typeface="Times New Roman" panose="02020603050405020304" pitchFamily="18" charset="0"/>
                <a:ea typeface="Times New Roman" panose="02020603050405020304" pitchFamily="18" charset="0"/>
                <a:cs typeface="Times New Roman" panose="02020603050405020304" pitchFamily="18" charset="0"/>
              </a:rPr>
              <a:t>Bilindiği üzere, Türkiye’nin dış ticaretteki en önemli ortağı Avrupa Birliği’dir. </a:t>
            </a:r>
            <a:r>
              <a:rPr lang="tr-TR" sz="2000" kern="0" dirty="0">
                <a:solidFill>
                  <a:srgbClr val="2E2E2E"/>
                </a:solidFill>
                <a:latin typeface="Times New Roman" panose="02020603050405020304" pitchFamily="18" charset="0"/>
                <a:cs typeface="Times New Roman" panose="02020603050405020304" pitchFamily="18" charset="0"/>
              </a:rPr>
              <a:t>2022’de Türkiye’nin AB ülkelerine ihracatı 103,1 milyar dolar olmuş ve ihracatımızdaki payı %40,6’ya ulaşmıştır. </a:t>
            </a:r>
            <a:r>
              <a:rPr lang="tr-TR" sz="2000" kern="0" dirty="0">
                <a:solidFill>
                  <a:srgbClr val="2E2E2E"/>
                </a:solidFill>
                <a:effectLst/>
                <a:latin typeface="Times New Roman" panose="02020603050405020304" pitchFamily="18" charset="0"/>
                <a:ea typeface="Times New Roman" panose="02020603050405020304" pitchFamily="18" charset="0"/>
                <a:cs typeface="Times New Roman" panose="02020603050405020304" pitchFamily="18" charset="0"/>
              </a:rPr>
              <a:t>Bu nedenle, Türkiye’nin, Avrupa Yeşil Mutabakatı ile kısa zaman içerisinde tüm ithalat ve ihracat faaliyetlerini yeni bir uluslararası ticaret sistemi içerisinde gerçekleştirmeyi planlayan AB ile olan ilişkilerini güçlü ve sürdürülebilir tutmak adına mutabakatı iyi ve doğru okuması gerekmektedir.</a:t>
            </a:r>
          </a:p>
          <a:p>
            <a:pPr algn="just">
              <a:lnSpc>
                <a:spcPts val="1800"/>
              </a:lnSpc>
              <a:spcAft>
                <a:spcPts val="800"/>
              </a:spcAft>
            </a:pPr>
            <a:r>
              <a:rPr lang="tr-TR" sz="2000" kern="100"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Bununla birlikte, bu hedefe yönelik yol haritamızı da ortaya koyan güncellenmiş Ulusal Katkı Beyanımız, 15 Kasım 2022 tarihinde 27. Taraflar Konferansı’nda (COP27) sunulmuştur. Bu çerçevede, 2030 yılı itibariyle “artıştan azaltım” senaryosuyla %41 oranında bir emisyon azaltım taahhüdü ortaya koyulmuş olup ülke olarak iklim değişikliğine yönelik hedef ve çabalarımızın düzeyi uluslararası iklim finansmanına erişimimizi etkileyeceğinden bu gelişmeler önem arz etmektedir.</a:t>
            </a:r>
            <a:endParaRPr lang="tr-TR"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Aft>
                <a:spcPts val="800"/>
              </a:spcAft>
            </a:pP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7" name="Resim 6">
            <a:extLst>
              <a:ext uri="{FF2B5EF4-FFF2-40B4-BE49-F238E27FC236}">
                <a16:creationId xmlns:a16="http://schemas.microsoft.com/office/drawing/2014/main" id="{BBD96200-BF8A-D17E-52C7-978ED1100E64}"/>
              </a:ext>
            </a:extLst>
          </p:cNvPr>
          <p:cNvPicPr>
            <a:picLocks noChangeAspect="1"/>
          </p:cNvPicPr>
          <p:nvPr/>
        </p:nvPicPr>
        <p:blipFill>
          <a:blip r:embed="rId2"/>
          <a:stretch>
            <a:fillRect/>
          </a:stretch>
        </p:blipFill>
        <p:spPr>
          <a:xfrm>
            <a:off x="7813964" y="2445327"/>
            <a:ext cx="4054764" cy="2373745"/>
          </a:xfrm>
          <a:prstGeom prst="rect">
            <a:avLst/>
          </a:prstGeom>
          <a:ln>
            <a:solidFill>
              <a:schemeClr val="accent4">
                <a:lumMod val="20000"/>
                <a:lumOff val="80000"/>
              </a:schemeClr>
            </a:solidFill>
          </a:ln>
        </p:spPr>
      </p:pic>
      <p:pic>
        <p:nvPicPr>
          <p:cNvPr id="4" name="Resim 3">
            <a:extLst>
              <a:ext uri="{FF2B5EF4-FFF2-40B4-BE49-F238E27FC236}">
                <a16:creationId xmlns:a16="http://schemas.microsoft.com/office/drawing/2014/main" id="{038D4516-5C16-3D86-B140-DEEE0643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71084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DC3C96-782E-11E1-BB61-3C885FD2AD74}"/>
              </a:ext>
            </a:extLst>
          </p:cNvPr>
          <p:cNvSpPr>
            <a:spLocks noGrp="1"/>
          </p:cNvSpPr>
          <p:nvPr>
            <p:ph type="title"/>
          </p:nvPr>
        </p:nvSpPr>
        <p:spPr>
          <a:xfrm>
            <a:off x="391007" y="195836"/>
            <a:ext cx="8596668" cy="1160367"/>
          </a:xfrm>
        </p:spPr>
        <p:txBody>
          <a:bodyPr>
            <a:normAutofit fontScale="90000"/>
          </a:bodyPr>
          <a:lstStyle/>
          <a:p>
            <a:r>
              <a:rPr lang="tr-TR" b="1" u="sng" dirty="0"/>
              <a:t>KRONOLOJİ:</a:t>
            </a:r>
            <a:br>
              <a:rPr lang="tr-TR" b="1" u="sng" dirty="0"/>
            </a:br>
            <a:br>
              <a:rPr lang="tr-TR" b="1" dirty="0"/>
            </a:br>
            <a:r>
              <a:rPr lang="tr-TR" sz="3200" b="1" dirty="0">
                <a:solidFill>
                  <a:schemeClr val="accent4"/>
                </a:solidFill>
              </a:rPr>
              <a:t>Yeşil </a:t>
            </a:r>
            <a:r>
              <a:rPr lang="tr-TR" sz="3200" b="1" dirty="0" err="1">
                <a:solidFill>
                  <a:schemeClr val="accent4"/>
                </a:solidFill>
              </a:rPr>
              <a:t>Dönüşüm’ün</a:t>
            </a:r>
            <a:r>
              <a:rPr lang="tr-TR" sz="3200" b="1" dirty="0">
                <a:solidFill>
                  <a:schemeClr val="accent4"/>
                </a:solidFill>
              </a:rPr>
              <a:t> Dönüm Noktaları</a:t>
            </a:r>
            <a:br>
              <a:rPr lang="tr-TR" sz="3200" b="1" dirty="0">
                <a:solidFill>
                  <a:schemeClr val="accent4"/>
                </a:solidFill>
              </a:rPr>
            </a:br>
            <a:endParaRPr lang="tr-TR" sz="3200" b="1" dirty="0">
              <a:solidFill>
                <a:schemeClr val="accent4"/>
              </a:solidFill>
            </a:endParaRPr>
          </a:p>
        </p:txBody>
      </p:sp>
      <p:sp>
        <p:nvSpPr>
          <p:cNvPr id="3" name="İçerik Yer Tutucusu 2">
            <a:extLst>
              <a:ext uri="{FF2B5EF4-FFF2-40B4-BE49-F238E27FC236}">
                <a16:creationId xmlns:a16="http://schemas.microsoft.com/office/drawing/2014/main" id="{08114585-B67B-C70D-2B8B-F6AB6504CAEE}"/>
              </a:ext>
            </a:extLst>
          </p:cNvPr>
          <p:cNvSpPr>
            <a:spLocks noGrp="1"/>
          </p:cNvSpPr>
          <p:nvPr>
            <p:ph idx="1"/>
          </p:nvPr>
        </p:nvSpPr>
        <p:spPr>
          <a:xfrm>
            <a:off x="275208" y="912529"/>
            <a:ext cx="8861602" cy="5749635"/>
          </a:xfrm>
          <a:ln>
            <a:noFill/>
          </a:ln>
          <a:effectLst>
            <a:glow rad="63500">
              <a:schemeClr val="accent2">
                <a:satMod val="175000"/>
                <a:alpha val="40000"/>
              </a:schemeClr>
            </a:glow>
          </a:effectLst>
        </p:spPr>
        <p:txBody>
          <a:bodyPr>
            <a:normAutofit fontScale="92500" lnSpcReduction="10000"/>
          </a:bodyPr>
          <a:lstStyle/>
          <a:p>
            <a:pPr marL="0" indent="0">
              <a:buNone/>
            </a:pPr>
            <a:endParaRPr lang="tr-TR" dirty="0"/>
          </a:p>
          <a:p>
            <a:pPr algn="l"/>
            <a:endParaRPr lang="tr-TR" sz="2000" b="0" i="0" u="none" strike="noStrike" baseline="0" dirty="0">
              <a:solidFill>
                <a:schemeClr val="tx1"/>
              </a:solidFill>
              <a:latin typeface="FiraSans-Light"/>
            </a:endParaRPr>
          </a:p>
          <a:p>
            <a:pPr algn="l"/>
            <a:endParaRPr lang="tr-TR" sz="2000" b="0" i="0" u="none" strike="noStrike" baseline="0" dirty="0">
              <a:solidFill>
                <a:schemeClr val="tx1"/>
              </a:solidFill>
              <a:latin typeface="FiraSans-Light"/>
            </a:endParaRPr>
          </a:p>
          <a:p>
            <a:pPr algn="l"/>
            <a:r>
              <a:rPr lang="tr-TR" sz="2400" b="0" i="0" u="sng" strike="noStrike" baseline="0" dirty="0">
                <a:solidFill>
                  <a:schemeClr val="tx1"/>
                </a:solidFill>
                <a:latin typeface="FiraSans-Light"/>
              </a:rPr>
              <a:t>1972 </a:t>
            </a:r>
            <a:r>
              <a:rPr lang="tr-TR" sz="2400" b="0" i="0" u="none" strike="noStrike" baseline="0" dirty="0">
                <a:solidFill>
                  <a:schemeClr val="accent4"/>
                </a:solidFill>
                <a:latin typeface="FiraSans-Light"/>
              </a:rPr>
              <a:t>– </a:t>
            </a:r>
            <a:r>
              <a:rPr lang="tr-TR" sz="2400" b="0" i="0" u="none" strike="noStrike" baseline="0" dirty="0">
                <a:solidFill>
                  <a:schemeClr val="tx1"/>
                </a:solidFill>
                <a:latin typeface="FiraSans-Light"/>
              </a:rPr>
              <a:t>BM Stockholm Konferansı - Sürdürülebilir Kalkınma Kavramı</a:t>
            </a:r>
          </a:p>
          <a:p>
            <a:pPr algn="l"/>
            <a:r>
              <a:rPr lang="tr-TR" sz="2400" b="0" i="0" u="sng" strike="noStrike" baseline="0" dirty="0">
                <a:solidFill>
                  <a:schemeClr val="tx1"/>
                </a:solidFill>
                <a:latin typeface="FiraSans-Light"/>
              </a:rPr>
              <a:t>1992</a:t>
            </a:r>
            <a:r>
              <a:rPr lang="tr-TR" sz="2400" b="0" i="0" u="none" strike="noStrike" baseline="0" dirty="0">
                <a:solidFill>
                  <a:schemeClr val="tx1"/>
                </a:solidFill>
                <a:latin typeface="FiraSans-Light"/>
              </a:rPr>
              <a:t> </a:t>
            </a:r>
            <a:r>
              <a:rPr lang="tr-TR" sz="2400" b="0" i="0" u="none" strike="noStrike" baseline="0" dirty="0">
                <a:solidFill>
                  <a:schemeClr val="accent4"/>
                </a:solidFill>
                <a:latin typeface="FiraSans-Light"/>
              </a:rPr>
              <a:t>–</a:t>
            </a:r>
            <a:r>
              <a:rPr lang="tr-TR" sz="2400" b="0" i="0" u="none" strike="noStrike" baseline="0" dirty="0">
                <a:solidFill>
                  <a:schemeClr val="tx1"/>
                </a:solidFill>
                <a:latin typeface="FiraSans-Light"/>
              </a:rPr>
              <a:t> Birleşmiş Milletler İklim Değişikliği Çerçeve Sözleşmesi</a:t>
            </a:r>
          </a:p>
          <a:p>
            <a:pPr algn="l"/>
            <a:r>
              <a:rPr lang="tr-TR" sz="2400" b="0" i="0" u="sng" strike="noStrike" baseline="0" dirty="0">
                <a:solidFill>
                  <a:schemeClr val="tx1"/>
                </a:solidFill>
                <a:latin typeface="FiraSans-Light"/>
              </a:rPr>
              <a:t>1997</a:t>
            </a:r>
            <a:r>
              <a:rPr lang="tr-TR" sz="2400" b="0" i="0" u="none" strike="noStrike" baseline="0" dirty="0">
                <a:solidFill>
                  <a:schemeClr val="tx1"/>
                </a:solidFill>
                <a:latin typeface="FiraSans-Light"/>
              </a:rPr>
              <a:t> </a:t>
            </a:r>
            <a:r>
              <a:rPr lang="tr-TR" sz="2400" b="0" i="0" u="none" strike="noStrike" baseline="0" dirty="0">
                <a:solidFill>
                  <a:schemeClr val="accent4"/>
                </a:solidFill>
                <a:latin typeface="FiraSans-Light"/>
              </a:rPr>
              <a:t>– </a:t>
            </a:r>
            <a:r>
              <a:rPr lang="tr-TR" sz="2400" b="0" i="0" u="none" strike="noStrike" baseline="0" dirty="0">
                <a:solidFill>
                  <a:schemeClr val="tx1"/>
                </a:solidFill>
                <a:latin typeface="FiraSans-Light"/>
              </a:rPr>
              <a:t>Kyoto Protokolü, GRI - Küresel Raporlama Girişimi (Global </a:t>
            </a:r>
            <a:r>
              <a:rPr lang="tr-TR" sz="2400" b="0" i="0" u="none" strike="noStrike" baseline="0" dirty="0" err="1">
                <a:solidFill>
                  <a:schemeClr val="tx1"/>
                </a:solidFill>
                <a:latin typeface="FiraSans-Light"/>
              </a:rPr>
              <a:t>Reporting</a:t>
            </a:r>
            <a:r>
              <a:rPr lang="tr-TR" sz="2400" b="0" i="0" u="none" strike="noStrike" baseline="0" dirty="0">
                <a:solidFill>
                  <a:schemeClr val="tx1"/>
                </a:solidFill>
                <a:latin typeface="FiraSans-Light"/>
              </a:rPr>
              <a:t> </a:t>
            </a:r>
            <a:r>
              <a:rPr lang="tr-TR" sz="2400" b="0" i="0" u="none" strike="noStrike" baseline="0" dirty="0" err="1">
                <a:solidFill>
                  <a:schemeClr val="tx1"/>
                </a:solidFill>
                <a:latin typeface="FiraSans-Light"/>
              </a:rPr>
              <a:t>Initiative</a:t>
            </a:r>
            <a:r>
              <a:rPr lang="tr-TR" sz="2400" b="0" i="0" u="none" strike="noStrike" baseline="0" dirty="0">
                <a:solidFill>
                  <a:schemeClr val="tx1"/>
                </a:solidFill>
                <a:latin typeface="FiraSans-Light"/>
              </a:rPr>
              <a:t>)</a:t>
            </a:r>
          </a:p>
          <a:p>
            <a:pPr algn="l"/>
            <a:r>
              <a:rPr lang="tr-TR" sz="2400" b="0" i="0" u="sng" strike="noStrike" baseline="0" dirty="0">
                <a:solidFill>
                  <a:schemeClr val="tx1"/>
                </a:solidFill>
                <a:latin typeface="FiraSans-Light"/>
              </a:rPr>
              <a:t>2000</a:t>
            </a:r>
            <a:r>
              <a:rPr lang="tr-TR" sz="2400" b="0" i="0" u="none" strike="noStrike" baseline="0" dirty="0">
                <a:solidFill>
                  <a:schemeClr val="tx1"/>
                </a:solidFill>
                <a:latin typeface="FiraSans-Light"/>
              </a:rPr>
              <a:t> </a:t>
            </a:r>
            <a:r>
              <a:rPr lang="tr-TR" sz="2400" b="0" i="0" u="none" strike="noStrike" baseline="0" dirty="0">
                <a:solidFill>
                  <a:schemeClr val="accent4"/>
                </a:solidFill>
                <a:latin typeface="FiraSans-Light"/>
              </a:rPr>
              <a:t>– </a:t>
            </a:r>
            <a:r>
              <a:rPr lang="tr-TR" sz="2400" b="0" i="0" u="none" strike="noStrike" baseline="0" dirty="0">
                <a:solidFill>
                  <a:schemeClr val="tx1"/>
                </a:solidFill>
                <a:latin typeface="FiraSans-Light"/>
              </a:rPr>
              <a:t>BM Küresel İlkeler Sözleşmesi (UN Global Compact, UNGC)</a:t>
            </a:r>
          </a:p>
          <a:p>
            <a:pPr algn="l"/>
            <a:r>
              <a:rPr lang="tr-TR" sz="2400" b="0" i="0" u="sng" strike="noStrike" baseline="0" dirty="0">
                <a:solidFill>
                  <a:schemeClr val="tx1"/>
                </a:solidFill>
                <a:latin typeface="FiraSans-Light"/>
              </a:rPr>
              <a:t>2009</a:t>
            </a:r>
            <a:r>
              <a:rPr lang="tr-TR" sz="2400" b="0" i="0" u="none" strike="noStrike" baseline="0" dirty="0">
                <a:solidFill>
                  <a:schemeClr val="tx1"/>
                </a:solidFill>
                <a:latin typeface="FiraSans-Light"/>
              </a:rPr>
              <a:t> </a:t>
            </a:r>
            <a:r>
              <a:rPr lang="tr-TR" sz="2400" b="0" i="0" u="none" strike="noStrike" baseline="0" dirty="0">
                <a:solidFill>
                  <a:schemeClr val="accent4"/>
                </a:solidFill>
                <a:latin typeface="FiraSans-Light"/>
              </a:rPr>
              <a:t>– </a:t>
            </a:r>
            <a:r>
              <a:rPr lang="tr-TR" sz="2400" b="0" i="0" u="none" strike="noStrike" baseline="0" dirty="0">
                <a:solidFill>
                  <a:schemeClr val="tx1"/>
                </a:solidFill>
                <a:latin typeface="FiraSans-Light"/>
              </a:rPr>
              <a:t>Sürdürülebilir Borsalar Girişimi (</a:t>
            </a:r>
            <a:r>
              <a:rPr lang="tr-TR" sz="2400" b="0" i="0" u="none" strike="noStrike" baseline="0" dirty="0" err="1">
                <a:solidFill>
                  <a:schemeClr val="tx1"/>
                </a:solidFill>
                <a:latin typeface="FiraSans-Light"/>
              </a:rPr>
              <a:t>Sustainable</a:t>
            </a:r>
            <a:r>
              <a:rPr lang="tr-TR" sz="2400" b="0" i="0" u="none" strike="noStrike" baseline="0" dirty="0">
                <a:solidFill>
                  <a:schemeClr val="tx1"/>
                </a:solidFill>
                <a:latin typeface="FiraSans-Light"/>
              </a:rPr>
              <a:t> </a:t>
            </a:r>
            <a:r>
              <a:rPr lang="tr-TR" sz="2400" b="0" i="0" u="none" strike="noStrike" baseline="0" dirty="0" err="1">
                <a:solidFill>
                  <a:schemeClr val="tx1"/>
                </a:solidFill>
                <a:latin typeface="FiraSans-Light"/>
              </a:rPr>
              <a:t>Stock</a:t>
            </a:r>
            <a:r>
              <a:rPr lang="tr-TR" sz="2400" b="0" i="0" u="none" strike="noStrike" baseline="0" dirty="0">
                <a:solidFill>
                  <a:schemeClr val="tx1"/>
                </a:solidFill>
                <a:latin typeface="FiraSans-Light"/>
              </a:rPr>
              <a:t> </a:t>
            </a:r>
            <a:r>
              <a:rPr lang="tr-TR" sz="2400" b="0" i="0" u="none" strike="noStrike" baseline="0" dirty="0" err="1">
                <a:solidFill>
                  <a:schemeClr val="tx1"/>
                </a:solidFill>
                <a:latin typeface="FiraSans-Light"/>
              </a:rPr>
              <a:t>Exchanges</a:t>
            </a:r>
            <a:r>
              <a:rPr lang="tr-TR" sz="2400" b="0" i="0" u="none" strike="noStrike" baseline="0" dirty="0">
                <a:solidFill>
                  <a:schemeClr val="tx1"/>
                </a:solidFill>
                <a:latin typeface="FiraSans-Light"/>
              </a:rPr>
              <a:t> </a:t>
            </a:r>
            <a:r>
              <a:rPr lang="tr-TR" sz="2400" b="0" i="0" u="none" strike="noStrike" baseline="0" dirty="0" err="1">
                <a:solidFill>
                  <a:schemeClr val="tx1"/>
                </a:solidFill>
                <a:latin typeface="FiraSans-Light"/>
              </a:rPr>
              <a:t>Initiative</a:t>
            </a:r>
            <a:r>
              <a:rPr lang="tr-TR" sz="2400" b="0" i="0" u="none" strike="noStrike" baseline="0" dirty="0">
                <a:solidFill>
                  <a:schemeClr val="tx1"/>
                </a:solidFill>
                <a:latin typeface="FiraSans-Light"/>
              </a:rPr>
              <a:t>, SSE)</a:t>
            </a:r>
          </a:p>
          <a:p>
            <a:pPr algn="l"/>
            <a:r>
              <a:rPr lang="tr-TR" sz="2400" b="0" i="0" u="sng" strike="noStrike" baseline="0" dirty="0">
                <a:solidFill>
                  <a:schemeClr val="tx1"/>
                </a:solidFill>
                <a:latin typeface="FiraSans-Light"/>
              </a:rPr>
              <a:t>2016</a:t>
            </a:r>
            <a:r>
              <a:rPr lang="tr-TR" sz="2400" b="0" i="0" u="none" strike="noStrike" baseline="0" dirty="0">
                <a:solidFill>
                  <a:schemeClr val="accent4"/>
                </a:solidFill>
                <a:latin typeface="FiraSans-Light"/>
              </a:rPr>
              <a:t> – </a:t>
            </a:r>
            <a:r>
              <a:rPr lang="tr-TR" sz="2400" b="0" i="0" u="none" strike="noStrike" baseline="0" dirty="0">
                <a:solidFill>
                  <a:schemeClr val="tx1"/>
                </a:solidFill>
                <a:latin typeface="FiraSans-Light"/>
              </a:rPr>
              <a:t>Paris Antlaşması</a:t>
            </a:r>
          </a:p>
          <a:p>
            <a:pPr algn="l"/>
            <a:r>
              <a:rPr lang="tr-TR" sz="2400" b="0" i="0" u="sng" strike="noStrike" baseline="0" dirty="0">
                <a:solidFill>
                  <a:schemeClr val="tx1"/>
                </a:solidFill>
                <a:latin typeface="FiraSans-Light"/>
              </a:rPr>
              <a:t>2021</a:t>
            </a:r>
            <a:r>
              <a:rPr lang="tr-TR" sz="2400" b="0" i="0" u="none" strike="noStrike" baseline="0" dirty="0">
                <a:solidFill>
                  <a:schemeClr val="tx1"/>
                </a:solidFill>
                <a:latin typeface="FiraSans-Light"/>
              </a:rPr>
              <a:t> </a:t>
            </a:r>
            <a:r>
              <a:rPr lang="tr-TR" sz="2400" b="0" i="0" u="none" strike="noStrike" baseline="0" dirty="0">
                <a:solidFill>
                  <a:schemeClr val="accent4"/>
                </a:solidFill>
                <a:latin typeface="FiraSans-Light"/>
              </a:rPr>
              <a:t>–</a:t>
            </a:r>
            <a:r>
              <a:rPr lang="tr-TR" sz="2400" b="0" i="0" u="none" strike="noStrike" baseline="0" dirty="0">
                <a:solidFill>
                  <a:schemeClr val="tx1"/>
                </a:solidFill>
                <a:latin typeface="FiraSans-Light"/>
              </a:rPr>
              <a:t> COP 26 (BM İklim Değişikliği Konferansı)</a:t>
            </a:r>
          </a:p>
          <a:p>
            <a:pPr algn="l"/>
            <a:r>
              <a:rPr lang="tr-TR" sz="2400" u="sng" dirty="0">
                <a:solidFill>
                  <a:schemeClr val="tx1"/>
                </a:solidFill>
                <a:latin typeface="FiraSans-Light"/>
              </a:rPr>
              <a:t>2021</a:t>
            </a:r>
            <a:r>
              <a:rPr lang="tr-TR" sz="2400" dirty="0">
                <a:solidFill>
                  <a:schemeClr val="tx1"/>
                </a:solidFill>
                <a:latin typeface="FiraSans-Light"/>
              </a:rPr>
              <a:t> </a:t>
            </a:r>
            <a:r>
              <a:rPr lang="tr-TR" sz="2400" dirty="0">
                <a:solidFill>
                  <a:schemeClr val="accent4"/>
                </a:solidFill>
                <a:latin typeface="FiraSans-Light"/>
              </a:rPr>
              <a:t>–</a:t>
            </a:r>
            <a:r>
              <a:rPr lang="tr-TR" sz="2400" dirty="0">
                <a:solidFill>
                  <a:schemeClr val="tx1"/>
                </a:solidFill>
                <a:latin typeface="FiraSans-Light"/>
              </a:rPr>
              <a:t> Yeşil Mutabakat</a:t>
            </a:r>
          </a:p>
          <a:p>
            <a:pPr algn="l"/>
            <a:r>
              <a:rPr lang="tr-TR" sz="2400" u="sng" dirty="0">
                <a:solidFill>
                  <a:schemeClr val="tx1"/>
                </a:solidFill>
                <a:latin typeface="FiraSans-Light"/>
              </a:rPr>
              <a:t>2023</a:t>
            </a:r>
            <a:r>
              <a:rPr lang="tr-TR" sz="2400" dirty="0">
                <a:solidFill>
                  <a:schemeClr val="tx1"/>
                </a:solidFill>
                <a:latin typeface="FiraSans-Light"/>
              </a:rPr>
              <a:t> </a:t>
            </a:r>
            <a:r>
              <a:rPr lang="tr-TR" sz="2400" dirty="0">
                <a:solidFill>
                  <a:schemeClr val="accent4"/>
                </a:solidFill>
                <a:latin typeface="FiraSans-Light"/>
              </a:rPr>
              <a:t>–</a:t>
            </a:r>
            <a:r>
              <a:rPr lang="tr-TR" sz="2400" dirty="0">
                <a:solidFill>
                  <a:schemeClr val="tx1"/>
                </a:solidFill>
                <a:latin typeface="FiraSans-Light"/>
              </a:rPr>
              <a:t> COP28 (BM İklim Değişikliği Konferansı)</a:t>
            </a:r>
          </a:p>
          <a:p>
            <a:pPr algn="l"/>
            <a:endParaRPr lang="tr-TR" sz="2000" dirty="0">
              <a:solidFill>
                <a:schemeClr val="tx1"/>
              </a:solidFill>
            </a:endParaRPr>
          </a:p>
        </p:txBody>
      </p:sp>
      <p:pic>
        <p:nvPicPr>
          <p:cNvPr id="4" name="Resim 3">
            <a:extLst>
              <a:ext uri="{FF2B5EF4-FFF2-40B4-BE49-F238E27FC236}">
                <a16:creationId xmlns:a16="http://schemas.microsoft.com/office/drawing/2014/main" id="{71270481-ABC1-AD50-AE3A-A2876DF47D62}"/>
              </a:ext>
            </a:extLst>
          </p:cNvPr>
          <p:cNvPicPr>
            <a:picLocks noChangeAspect="1"/>
          </p:cNvPicPr>
          <p:nvPr/>
        </p:nvPicPr>
        <p:blipFill>
          <a:blip r:embed="rId2"/>
          <a:stretch>
            <a:fillRect/>
          </a:stretch>
        </p:blipFill>
        <p:spPr>
          <a:xfrm>
            <a:off x="9252609" y="116185"/>
            <a:ext cx="2884452" cy="1808455"/>
          </a:xfrm>
          <a:prstGeom prst="rect">
            <a:avLst/>
          </a:prstGeom>
          <a:ln>
            <a:solidFill>
              <a:schemeClr val="accent1"/>
            </a:solidFill>
          </a:ln>
        </p:spPr>
      </p:pic>
      <p:pic>
        <p:nvPicPr>
          <p:cNvPr id="5" name="Resim 4">
            <a:extLst>
              <a:ext uri="{FF2B5EF4-FFF2-40B4-BE49-F238E27FC236}">
                <a16:creationId xmlns:a16="http://schemas.microsoft.com/office/drawing/2014/main" id="{ECFB3072-47BC-641C-CC84-9DFFA395D2FF}"/>
              </a:ext>
            </a:extLst>
          </p:cNvPr>
          <p:cNvPicPr>
            <a:picLocks noChangeAspect="1"/>
          </p:cNvPicPr>
          <p:nvPr/>
        </p:nvPicPr>
        <p:blipFill>
          <a:blip r:embed="rId3"/>
          <a:stretch>
            <a:fillRect/>
          </a:stretch>
        </p:blipFill>
        <p:spPr>
          <a:xfrm>
            <a:off x="9221762" y="2004290"/>
            <a:ext cx="2884452" cy="2133599"/>
          </a:xfrm>
          <a:prstGeom prst="rect">
            <a:avLst/>
          </a:prstGeom>
          <a:ln>
            <a:solidFill>
              <a:schemeClr val="accent1"/>
            </a:solidFill>
          </a:ln>
        </p:spPr>
      </p:pic>
      <p:pic>
        <p:nvPicPr>
          <p:cNvPr id="6" name="Resim 5">
            <a:extLst>
              <a:ext uri="{FF2B5EF4-FFF2-40B4-BE49-F238E27FC236}">
                <a16:creationId xmlns:a16="http://schemas.microsoft.com/office/drawing/2014/main" id="{0D4BAC38-72B7-C222-B55E-FD33984B7BD7}"/>
              </a:ext>
            </a:extLst>
          </p:cNvPr>
          <p:cNvPicPr>
            <a:picLocks noChangeAspect="1"/>
          </p:cNvPicPr>
          <p:nvPr/>
        </p:nvPicPr>
        <p:blipFill>
          <a:blip r:embed="rId4"/>
          <a:stretch>
            <a:fillRect/>
          </a:stretch>
        </p:blipFill>
        <p:spPr>
          <a:xfrm>
            <a:off x="9221762" y="4252356"/>
            <a:ext cx="2884452" cy="1814051"/>
          </a:xfrm>
          <a:prstGeom prst="rect">
            <a:avLst/>
          </a:prstGeom>
          <a:ln>
            <a:solidFill>
              <a:schemeClr val="accent1"/>
            </a:solidFill>
          </a:ln>
        </p:spPr>
      </p:pic>
      <p:pic>
        <p:nvPicPr>
          <p:cNvPr id="7" name="Resim 6">
            <a:extLst>
              <a:ext uri="{FF2B5EF4-FFF2-40B4-BE49-F238E27FC236}">
                <a16:creationId xmlns:a16="http://schemas.microsoft.com/office/drawing/2014/main" id="{5EE12389-5710-6BA1-1001-8E48B3B2E59E}"/>
              </a:ext>
            </a:extLst>
          </p:cNvPr>
          <p:cNvPicPr>
            <a:picLocks noChangeAspect="1"/>
          </p:cNvPicPr>
          <p:nvPr/>
        </p:nvPicPr>
        <p:blipFill>
          <a:blip r:embed="rId5"/>
          <a:stretch>
            <a:fillRect/>
          </a:stretch>
        </p:blipFill>
        <p:spPr>
          <a:xfrm>
            <a:off x="7112000" y="0"/>
            <a:ext cx="1875675" cy="1658479"/>
          </a:xfrm>
          <a:prstGeom prst="rect">
            <a:avLst/>
          </a:prstGeom>
        </p:spPr>
      </p:pic>
      <p:pic>
        <p:nvPicPr>
          <p:cNvPr id="8" name="Resim 7">
            <a:extLst>
              <a:ext uri="{FF2B5EF4-FFF2-40B4-BE49-F238E27FC236}">
                <a16:creationId xmlns:a16="http://schemas.microsoft.com/office/drawing/2014/main" id="{B8FFF077-30F1-C518-407A-6D5E8D785620}"/>
              </a:ext>
            </a:extLst>
          </p:cNvPr>
          <p:cNvPicPr>
            <a:picLocks noChangeAspect="1"/>
          </p:cNvPicPr>
          <p:nvPr/>
        </p:nvPicPr>
        <p:blipFill>
          <a:blip r:embed="rId6"/>
          <a:stretch>
            <a:fillRect/>
          </a:stretch>
        </p:blipFill>
        <p:spPr>
          <a:xfrm>
            <a:off x="6567402" y="4853710"/>
            <a:ext cx="2032000" cy="1413164"/>
          </a:xfrm>
          <a:prstGeom prst="rect">
            <a:avLst/>
          </a:prstGeom>
        </p:spPr>
      </p:pic>
      <p:pic>
        <p:nvPicPr>
          <p:cNvPr id="9" name="Resim 8">
            <a:extLst>
              <a:ext uri="{FF2B5EF4-FFF2-40B4-BE49-F238E27FC236}">
                <a16:creationId xmlns:a16="http://schemas.microsoft.com/office/drawing/2014/main" id="{B271F4D1-E74B-0AC5-C2FC-9E0C319C76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976069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6E718C-363D-E044-9123-8EA01F17BB33}"/>
              </a:ext>
            </a:extLst>
          </p:cNvPr>
          <p:cNvSpPr>
            <a:spLocks noGrp="1"/>
          </p:cNvSpPr>
          <p:nvPr>
            <p:ph type="title"/>
          </p:nvPr>
        </p:nvSpPr>
        <p:spPr>
          <a:xfrm>
            <a:off x="409478" y="115455"/>
            <a:ext cx="8596668" cy="1320800"/>
          </a:xfrm>
        </p:spPr>
        <p:txBody>
          <a:bodyPr/>
          <a:lstStyle/>
          <a:p>
            <a:r>
              <a:rPr lang="tr-TR" b="1" u="sng" dirty="0"/>
              <a:t>ÖNCELİKLER:</a:t>
            </a:r>
          </a:p>
        </p:txBody>
      </p:sp>
      <p:sp>
        <p:nvSpPr>
          <p:cNvPr id="3" name="İçerik Yer Tutucusu 2">
            <a:extLst>
              <a:ext uri="{FF2B5EF4-FFF2-40B4-BE49-F238E27FC236}">
                <a16:creationId xmlns:a16="http://schemas.microsoft.com/office/drawing/2014/main" id="{D43849F0-99A0-01AE-1389-CAFEE23C71C6}"/>
              </a:ext>
            </a:extLst>
          </p:cNvPr>
          <p:cNvSpPr>
            <a:spLocks noGrp="1"/>
          </p:cNvSpPr>
          <p:nvPr>
            <p:ph idx="1"/>
          </p:nvPr>
        </p:nvSpPr>
        <p:spPr>
          <a:xfrm>
            <a:off x="409478" y="461818"/>
            <a:ext cx="9981430" cy="6082145"/>
          </a:xfrm>
        </p:spPr>
        <p:txBody>
          <a:bodyPr>
            <a:noAutofit/>
          </a:bodyPr>
          <a:lstStyle/>
          <a:p>
            <a:pPr marL="0" indent="0">
              <a:buNone/>
            </a:pPr>
            <a:endParaRPr lang="tr-TR" dirty="0">
              <a:solidFill>
                <a:schemeClr val="accent4"/>
              </a:solidFill>
              <a:effectLst/>
              <a:latin typeface="Roboto" panose="02000000000000000000" pitchFamily="2" charset="0"/>
              <a:ea typeface="Calibri" panose="020F0502020204030204" pitchFamily="34" charset="0"/>
              <a:cs typeface="Times New Roman" panose="02020603050405020304" pitchFamily="18" charset="0"/>
            </a:endParaRPr>
          </a:p>
          <a:p>
            <a:pPr marL="0" indent="0">
              <a:buNone/>
            </a:pPr>
            <a:r>
              <a:rPr lang="tr-TR" sz="2000" b="1" u="sng" dirty="0">
                <a:solidFill>
                  <a:schemeClr val="accent4"/>
                </a:solidFill>
                <a:effectLst/>
                <a:latin typeface="Roboto" panose="02000000000000000000" pitchFamily="2" charset="0"/>
                <a:ea typeface="Calibri" panose="020F0502020204030204" pitchFamily="34" charset="0"/>
                <a:cs typeface="Times New Roman" panose="02020603050405020304" pitchFamily="18" charset="0"/>
              </a:rPr>
              <a:t>Eylem Planında, AB’nin politika öncelikleri doğrultusunda, </a:t>
            </a:r>
          </a:p>
          <a:p>
            <a:pPr marL="0" indent="0">
              <a:buNone/>
            </a:pPr>
            <a:endPar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endParaRPr>
          </a:p>
          <a:p>
            <a:r>
              <a:rPr lang="tr-TR" sz="2000" b="1" dirty="0">
                <a:solidFill>
                  <a:schemeClr val="tx2"/>
                </a:solidFill>
                <a:effectLst/>
                <a:latin typeface="Roboto" panose="02000000000000000000" pitchFamily="2" charset="0"/>
                <a:ea typeface="Calibri" panose="020F0502020204030204" pitchFamily="34" charset="0"/>
                <a:cs typeface="Times New Roman" panose="02020603050405020304" pitchFamily="18" charset="0"/>
              </a:rPr>
              <a:t>(1)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Sınırda karbon düzenlemeleri</a:t>
            </a:r>
          </a:p>
          <a:p>
            <a:r>
              <a:rPr lang="tr-TR" sz="2000" b="1" dirty="0">
                <a:solidFill>
                  <a:schemeClr val="tx2"/>
                </a:solidFill>
                <a:effectLst/>
                <a:latin typeface="Roboto" panose="02000000000000000000" pitchFamily="2" charset="0"/>
                <a:ea typeface="Calibri" panose="020F0502020204030204" pitchFamily="34" charset="0"/>
                <a:cs typeface="Times New Roman" panose="02020603050405020304" pitchFamily="18" charset="0"/>
              </a:rPr>
              <a:t>(2)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Yeşil ve döngüsel bir ekonomi </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(3)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Yeşil finansman</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(4)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Temiz, ekonomik ve güvenli enerji arzı </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(5) </a:t>
            </a:r>
            <a:r>
              <a:rPr lang="tr-TR" sz="2000" dirty="0">
                <a:solidFill>
                  <a:srgbClr val="212529"/>
                </a:solidFill>
                <a:latin typeface="Roboto" panose="02000000000000000000" pitchFamily="2" charset="0"/>
                <a:ea typeface="Calibri" panose="020F0502020204030204" pitchFamily="34" charset="0"/>
                <a:cs typeface="Times New Roman" panose="02020603050405020304" pitchFamily="18" charset="0"/>
              </a:rPr>
              <a:t>S</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ürdürülebilir tarım </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(6)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Sürdürülebilir akıllı ulaşım</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(7)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İklim değişikliği ile mücadele</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(8)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Diplomasi </a:t>
            </a:r>
          </a:p>
          <a:p>
            <a:r>
              <a:rPr lang="tr-TR" sz="2000" b="1"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(9) </a:t>
            </a:r>
            <a:r>
              <a:rPr lang="tr-TR" sz="2000" dirty="0">
                <a:solidFill>
                  <a:srgbClr val="212529"/>
                </a:solidFill>
                <a:effectLst/>
                <a:latin typeface="Roboto" panose="02000000000000000000" pitchFamily="2" charset="0"/>
                <a:ea typeface="Calibri" panose="020F0502020204030204" pitchFamily="34" charset="0"/>
                <a:cs typeface="Times New Roman" panose="02020603050405020304" pitchFamily="18" charset="0"/>
              </a:rPr>
              <a:t>Bilgilendirme ve bilinçlendirme faaliyetleri </a:t>
            </a:r>
          </a:p>
          <a:p>
            <a:pPr marL="0" indent="0">
              <a:buNone/>
            </a:pPr>
            <a:r>
              <a:rPr lang="tr-TR" sz="2000" b="1" u="sng" dirty="0">
                <a:solidFill>
                  <a:schemeClr val="accent4"/>
                </a:solidFill>
                <a:latin typeface="Roboto" panose="02000000000000000000" pitchFamily="2" charset="0"/>
                <a:ea typeface="Calibri" panose="020F0502020204030204" pitchFamily="34" charset="0"/>
                <a:cs typeface="Times New Roman" panose="02020603050405020304" pitchFamily="18" charset="0"/>
              </a:rPr>
              <a:t>B</a:t>
            </a:r>
            <a:r>
              <a:rPr lang="tr-TR" sz="2000" b="1" u="sng" dirty="0">
                <a:solidFill>
                  <a:schemeClr val="accent4"/>
                </a:solidFill>
                <a:effectLst/>
                <a:latin typeface="Roboto" panose="02000000000000000000" pitchFamily="2" charset="0"/>
                <a:ea typeface="Calibri" panose="020F0502020204030204" pitchFamily="34" charset="0"/>
                <a:cs typeface="Times New Roman" panose="02020603050405020304" pitchFamily="18" charset="0"/>
              </a:rPr>
              <a:t>aşlıkları altında belirlenen hedeflere ulaşılması amacıyla hayata geçirilecek 81 eyleme yer verilmektedir. </a:t>
            </a:r>
            <a:endParaRPr lang="tr-TR" sz="2000" b="1" u="sng" dirty="0">
              <a:solidFill>
                <a:schemeClr val="accent4"/>
              </a:solidFill>
            </a:endParaRPr>
          </a:p>
        </p:txBody>
      </p:sp>
      <p:pic>
        <p:nvPicPr>
          <p:cNvPr id="4" name="Resim 3">
            <a:extLst>
              <a:ext uri="{FF2B5EF4-FFF2-40B4-BE49-F238E27FC236}">
                <a16:creationId xmlns:a16="http://schemas.microsoft.com/office/drawing/2014/main" id="{81531D18-9956-9F28-4158-4CB3B1B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442" y="6180874"/>
            <a:ext cx="1167189" cy="560941"/>
          </a:xfrm>
          <a:prstGeom prst="rect">
            <a:avLst/>
          </a:prstGeom>
        </p:spPr>
      </p:pic>
    </p:spTree>
    <p:extLst>
      <p:ext uri="{BB962C8B-B14F-4D97-AF65-F5344CB8AC3E}">
        <p14:creationId xmlns:p14="http://schemas.microsoft.com/office/powerpoint/2010/main" val="149501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702</TotalTime>
  <Words>1820</Words>
  <Application>Microsoft Office PowerPoint</Application>
  <PresentationFormat>Geniş ekran</PresentationFormat>
  <Paragraphs>143</Paragraphs>
  <Slides>25</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25</vt:i4>
      </vt:variant>
    </vt:vector>
  </HeadingPairs>
  <TitlesOfParts>
    <vt:vector size="36" baseType="lpstr">
      <vt:lpstr>Arial</vt:lpstr>
      <vt:lpstr>Calibri</vt:lpstr>
      <vt:lpstr>Calibri Light</vt:lpstr>
      <vt:lpstr>FiraSans-Light</vt:lpstr>
      <vt:lpstr>Open Sans</vt:lpstr>
      <vt:lpstr>Public Sans</vt:lpstr>
      <vt:lpstr>Roboto</vt:lpstr>
      <vt:lpstr>Times New Roman</vt:lpstr>
      <vt:lpstr>Trebuchet MS</vt:lpstr>
      <vt:lpstr>Wingdings 3</vt:lpstr>
      <vt:lpstr>Yüzeyler</vt:lpstr>
      <vt:lpstr> </vt:lpstr>
      <vt:lpstr>SUNUM PLANI Konu Başlıkları</vt:lpstr>
      <vt:lpstr>İLGİLİ TERİMLER:</vt:lpstr>
      <vt:lpstr>SÜRDÜRÜLEBİLİRLİK (SUSTAINABILITY): </vt:lpstr>
      <vt:lpstr>AVRUPA YEŞİL MUTABAKATI (EU GREEN DEAL) NEDİR ?</vt:lpstr>
      <vt:lpstr>AB YEŞİL MUTABAKATI ANA HEDEFLERİ:</vt:lpstr>
      <vt:lpstr>AB YEŞİL MUTABAKATI TÜRKİYE’Yİ NASIL ETKİLER ?</vt:lpstr>
      <vt:lpstr>KRONOLOJİ:  Yeşil Dönüşüm’ün Dönüm Noktaları </vt:lpstr>
      <vt:lpstr>ÖNCELİKLER:</vt:lpstr>
      <vt:lpstr>DÖNGÜSEL EKONOMİ (CIRCULAR ECONOMY):</vt:lpstr>
      <vt:lpstr>AVRUPA EMİSYON TİCARET SİSTEMİ (ETS):</vt:lpstr>
      <vt:lpstr>AVRUPA EMİSYON TİCARET SİSTEMİ (ETS) ÇALIŞMA PRENSİBİ:</vt:lpstr>
      <vt:lpstr>AVRUPA EMİSYON TİCARET SİSTEMİ (ETS) KAPSAMI:</vt:lpstr>
      <vt:lpstr>SINIRDA KARBON DÜZENLEME MEKANİZMASI:   </vt:lpstr>
      <vt:lpstr>KARBON KAÇAĞI NEDİR ?</vt:lpstr>
      <vt:lpstr>PowerPoint Sunusu</vt:lpstr>
      <vt:lpstr>PowerPoint Sunusu</vt:lpstr>
      <vt:lpstr>SINIRDA KARBON DÜZENLEME MEKANİZMASI:  (Carbon Border Adjustment Mechanism)  </vt:lpstr>
      <vt:lpstr>SKDM KAPSAMINDAKİ ÜRÜNLER: (Kimler Sınırda Karbon Vergisi Ödeyecek ?)   </vt:lpstr>
      <vt:lpstr>PowerPoint Sunusu</vt:lpstr>
      <vt:lpstr>PowerPoint Sunusu</vt:lpstr>
      <vt:lpstr>SKDM (CBAM) Nasıl Finanse Edilecek ?</vt:lpstr>
      <vt:lpstr>SKDM RİSKLER ve FIRSATLAR:</vt:lpstr>
      <vt:lpstr>İKİNCİL MEVZUATLA DÜZENLENECEK OLAN HUSUSLAR (BELİRSİZLİKLER) :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AVRUPA YEŞİL MUTABAKATI</dc:title>
  <dc:creator>Aybike Erdem</dc:creator>
  <cp:lastModifiedBy>idil Dilan Ogut</cp:lastModifiedBy>
  <cp:revision>84</cp:revision>
  <dcterms:created xsi:type="dcterms:W3CDTF">2023-09-12T09:04:17Z</dcterms:created>
  <dcterms:modified xsi:type="dcterms:W3CDTF">2023-09-21T13:57:56Z</dcterms:modified>
</cp:coreProperties>
</file>