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3"/>
  </p:notesMasterIdLst>
  <p:handoutMasterIdLst>
    <p:handoutMasterId r:id="rId44"/>
  </p:handoutMasterIdLst>
  <p:sldIdLst>
    <p:sldId id="612" r:id="rId2"/>
    <p:sldId id="655" r:id="rId3"/>
    <p:sldId id="651" r:id="rId4"/>
    <p:sldId id="667" r:id="rId5"/>
    <p:sldId id="669" r:id="rId6"/>
    <p:sldId id="670" r:id="rId7"/>
    <p:sldId id="664" r:id="rId8"/>
    <p:sldId id="665" r:id="rId9"/>
    <p:sldId id="666" r:id="rId10"/>
    <p:sldId id="639" r:id="rId11"/>
    <p:sldId id="640" r:id="rId12"/>
    <p:sldId id="641" r:id="rId13"/>
    <p:sldId id="642" r:id="rId14"/>
    <p:sldId id="673" r:id="rId15"/>
    <p:sldId id="674" r:id="rId16"/>
    <p:sldId id="675" r:id="rId17"/>
    <p:sldId id="676" r:id="rId18"/>
    <p:sldId id="677" r:id="rId19"/>
    <p:sldId id="643" r:id="rId20"/>
    <p:sldId id="644" r:id="rId21"/>
    <p:sldId id="646" r:id="rId22"/>
    <p:sldId id="647" r:id="rId23"/>
    <p:sldId id="658" r:id="rId24"/>
    <p:sldId id="613" r:id="rId25"/>
    <p:sldId id="614" r:id="rId26"/>
    <p:sldId id="615" r:id="rId27"/>
    <p:sldId id="628" r:id="rId28"/>
    <p:sldId id="629" r:id="rId29"/>
    <p:sldId id="616" r:id="rId30"/>
    <p:sldId id="621" r:id="rId31"/>
    <p:sldId id="622" r:id="rId32"/>
    <p:sldId id="617" r:id="rId33"/>
    <p:sldId id="624" r:id="rId34"/>
    <p:sldId id="678" r:id="rId35"/>
    <p:sldId id="659" r:id="rId36"/>
    <p:sldId id="660" r:id="rId37"/>
    <p:sldId id="661" r:id="rId38"/>
    <p:sldId id="656" r:id="rId39"/>
    <p:sldId id="648" r:id="rId40"/>
    <p:sldId id="649" r:id="rId41"/>
    <p:sldId id="589" r:id="rId42"/>
  </p:sldIdLst>
  <p:sldSz cx="9144000" cy="6858000" type="screen4x3"/>
  <p:notesSz cx="6735763" cy="9866313"/>
  <p:embeddedFontLst>
    <p:embeddedFont>
      <p:font typeface="HY헤드라인M" pitchFamily="18" charset="-127"/>
      <p:regular r:id="rId45"/>
    </p:embeddedFont>
    <p:embeddedFont>
      <p:font typeface="맑은 고딕" pitchFamily="50" charset="-127"/>
      <p:regular r:id="rId46"/>
      <p:bold r:id="rId47"/>
    </p:embeddedFont>
    <p:embeddedFont>
      <p:font typeface="HY울릉도B" pitchFamily="18" charset="-127"/>
      <p:regular r:id="rId48"/>
    </p:embeddedFont>
  </p:embeddedFontLst>
  <p:defaultTextStyle>
    <a:defPPr>
      <a:defRPr lang="ko-KR"/>
    </a:defPPr>
    <a:lvl1pPr algn="l" rtl="0" fontAlgn="base" latinLnBrk="1">
      <a:spcBef>
        <a:spcPct val="0"/>
      </a:spcBef>
      <a:spcAft>
        <a:spcPct val="0"/>
      </a:spcAft>
      <a:buClr>
        <a:srgbClr val="336699"/>
      </a:buClr>
      <a:buSzPct val="75000"/>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buClr>
        <a:srgbClr val="336699"/>
      </a:buClr>
      <a:buSzPct val="75000"/>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buClr>
        <a:srgbClr val="336699"/>
      </a:buClr>
      <a:buSzPct val="75000"/>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buClr>
        <a:srgbClr val="336699"/>
      </a:buClr>
      <a:buSzPct val="75000"/>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buClr>
        <a:srgbClr val="336699"/>
      </a:buClr>
      <a:buSzPct val="75000"/>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009900"/>
    <a:srgbClr val="336699"/>
    <a:srgbClr val="003399"/>
    <a:srgbClr val="003366"/>
    <a:srgbClr val="0066CC"/>
    <a:srgbClr val="5459B8"/>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어두운 스타일 1 - 강조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7" autoAdjust="0"/>
  </p:normalViewPr>
  <p:slideViewPr>
    <p:cSldViewPr showGuides="1">
      <p:cViewPr>
        <p:scale>
          <a:sx n="70" d="100"/>
          <a:sy n="70" d="100"/>
        </p:scale>
        <p:origin x="-990" y="-630"/>
      </p:cViewPr>
      <p:guideLst>
        <p:guide orient="horz" pos="2205"/>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1908" y="-90"/>
      </p:cViewPr>
      <p:guideLst>
        <p:guide orient="horz" pos="3107"/>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45236;%20&#47928;&#49436;\2012&#45380;%20&#49885;&#54408;&#44592;&#51456;&#44284;\&#49444;&#47749;&#54924;\&#51228;&#50808;&#44397;%20&#44277;&#44288;%20&#49444;&#47749;&#54924;\2011_&#49688;&#51077;&#45453;&#49328;&#47932;_&#53685;&#44228;(&#51473;&#47049;_40&#50948;&#44620;&#5164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o-KR"/>
  <c:chart>
    <c:plotArea>
      <c:layout/>
      <c:barChart>
        <c:barDir val="col"/>
        <c:grouping val="stacked"/>
        <c:ser>
          <c:idx val="0"/>
          <c:order val="0"/>
          <c:cat>
            <c:strRef>
              <c:f>Sheet1!$B$2:$B$11</c:f>
              <c:strCache>
                <c:ptCount val="10"/>
                <c:pt idx="0">
                  <c:v>Wheat</c:v>
                </c:pt>
                <c:pt idx="1">
                  <c:v>Corn</c:v>
                </c:pt>
                <c:pt idx="2">
                  <c:v>Soybean</c:v>
                </c:pt>
                <c:pt idx="3">
                  <c:v>Rice</c:v>
                </c:pt>
                <c:pt idx="4">
                  <c:v>Banana</c:v>
                </c:pt>
                <c:pt idx="5">
                  <c:v>Barley</c:v>
                </c:pt>
                <c:pt idx="6">
                  <c:v>Pepper</c:v>
                </c:pt>
                <c:pt idx="7">
                  <c:v>Orange</c:v>
                </c:pt>
                <c:pt idx="8">
                  <c:v>Coffee</c:v>
                </c:pt>
                <c:pt idx="9">
                  <c:v>Carrot</c:v>
                </c:pt>
              </c:strCache>
            </c:strRef>
          </c:cat>
          <c:val>
            <c:numRef>
              <c:f>Sheet1!$C$2:$C$11</c:f>
              <c:numCache>
                <c:formatCode>General</c:formatCode>
                <c:ptCount val="10"/>
                <c:pt idx="0">
                  <c:v>2412530</c:v>
                </c:pt>
                <c:pt idx="1">
                  <c:v>1981133</c:v>
                </c:pt>
                <c:pt idx="2">
                  <c:v>1125329</c:v>
                </c:pt>
                <c:pt idx="3">
                  <c:v>552931</c:v>
                </c:pt>
                <c:pt idx="4">
                  <c:v>351649</c:v>
                </c:pt>
                <c:pt idx="5">
                  <c:v>235502</c:v>
                </c:pt>
                <c:pt idx="6">
                  <c:v>202474</c:v>
                </c:pt>
                <c:pt idx="7">
                  <c:v>141997</c:v>
                </c:pt>
                <c:pt idx="8">
                  <c:v>108803</c:v>
                </c:pt>
                <c:pt idx="9">
                  <c:v>95329</c:v>
                </c:pt>
              </c:numCache>
            </c:numRef>
          </c:val>
        </c:ser>
        <c:overlap val="100"/>
        <c:axId val="60771712"/>
        <c:axId val="60806272"/>
      </c:barChart>
      <c:catAx>
        <c:axId val="60771712"/>
        <c:scaling>
          <c:orientation val="minMax"/>
        </c:scaling>
        <c:axPos val="b"/>
        <c:tickLblPos val="nextTo"/>
        <c:txPr>
          <a:bodyPr/>
          <a:lstStyle/>
          <a:p>
            <a:pPr>
              <a:defRPr sz="1400" b="1" i="0" baseline="0"/>
            </a:pPr>
            <a:endParaRPr lang="ko-KR"/>
          </a:p>
        </c:txPr>
        <c:crossAx val="60806272"/>
        <c:crosses val="autoZero"/>
        <c:auto val="1"/>
        <c:lblAlgn val="ctr"/>
        <c:lblOffset val="100"/>
      </c:catAx>
      <c:valAx>
        <c:axId val="60806272"/>
        <c:scaling>
          <c:orientation val="minMax"/>
        </c:scaling>
        <c:axPos val="l"/>
        <c:majorGridlines/>
        <c:numFmt formatCode="General" sourceLinked="1"/>
        <c:tickLblPos val="nextTo"/>
        <c:txPr>
          <a:bodyPr/>
          <a:lstStyle/>
          <a:p>
            <a:pPr>
              <a:defRPr sz="1400" b="1" i="0" baseline="0"/>
            </a:pPr>
            <a:endParaRPr lang="ko-KR"/>
          </a:p>
        </c:txPr>
        <c:crossAx val="6077171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bwMode="auto">
          <a:xfrm>
            <a:off x="1" y="0"/>
            <a:ext cx="2919031" cy="494311"/>
          </a:xfrm>
          <a:prstGeom prst="rect">
            <a:avLst/>
          </a:prstGeom>
          <a:noFill/>
          <a:ln w="9525">
            <a:noFill/>
            <a:miter lim="800000"/>
            <a:headEnd/>
            <a:tailEnd/>
          </a:ln>
        </p:spPr>
        <p:txBody>
          <a:bodyPr vert="horz" wrap="square" lIns="91621" tIns="45810" rIns="91621" bIns="45810" numCol="1" anchor="t" anchorCtr="0" compatLnSpc="1">
            <a:prstTxWarp prst="textNoShape">
              <a:avLst/>
            </a:prstTxWarp>
          </a:bodyPr>
          <a:lstStyle>
            <a:lvl1pPr defTabSz="915710">
              <a:buClrTx/>
              <a:buSzTx/>
              <a:defRPr kumimoji="0" sz="1200" b="0">
                <a:latin typeface="맑은 고딕" pitchFamily="50" charset="-127"/>
                <a:ea typeface="맑은 고딕" pitchFamily="50" charset="-127"/>
              </a:defRPr>
            </a:lvl1pPr>
          </a:lstStyle>
          <a:p>
            <a:pPr>
              <a:defRPr/>
            </a:pPr>
            <a:endParaRPr lang="ko-KR" altLang="en-US"/>
          </a:p>
        </p:txBody>
      </p:sp>
      <p:sp>
        <p:nvSpPr>
          <p:cNvPr id="3" name="날짜 개체 틀 2"/>
          <p:cNvSpPr>
            <a:spLocks noGrp="1"/>
          </p:cNvSpPr>
          <p:nvPr>
            <p:ph type="dt" sz="quarter" idx="1"/>
          </p:nvPr>
        </p:nvSpPr>
        <p:spPr bwMode="auto">
          <a:xfrm>
            <a:off x="3813720" y="0"/>
            <a:ext cx="2920538" cy="494311"/>
          </a:xfrm>
          <a:prstGeom prst="rect">
            <a:avLst/>
          </a:prstGeom>
          <a:noFill/>
          <a:ln w="9525">
            <a:noFill/>
            <a:miter lim="800000"/>
            <a:headEnd/>
            <a:tailEnd/>
          </a:ln>
        </p:spPr>
        <p:txBody>
          <a:bodyPr vert="horz" wrap="square" lIns="91621" tIns="45810" rIns="91621" bIns="45810" numCol="1" anchor="t" anchorCtr="0" compatLnSpc="1">
            <a:prstTxWarp prst="textNoShape">
              <a:avLst/>
            </a:prstTxWarp>
          </a:bodyPr>
          <a:lstStyle>
            <a:lvl1pPr algn="r" defTabSz="915710">
              <a:buClrTx/>
              <a:buSzTx/>
              <a:defRPr kumimoji="0" sz="1200" b="0">
                <a:latin typeface="맑은 고딕" pitchFamily="50" charset="-127"/>
                <a:ea typeface="맑은 고딕" pitchFamily="50" charset="-127"/>
              </a:defRPr>
            </a:lvl1pPr>
          </a:lstStyle>
          <a:p>
            <a:pPr>
              <a:defRPr/>
            </a:pPr>
            <a:fld id="{6C9EABAF-856B-4911-86A0-DCA782FDD6DA}" type="datetimeFigureOut">
              <a:rPr lang="ko-KR" altLang="en-US"/>
              <a:pPr>
                <a:defRPr/>
              </a:pPr>
              <a:t>2012-11-27</a:t>
            </a:fld>
            <a:endParaRPr lang="en-US" altLang="ko-KR"/>
          </a:p>
        </p:txBody>
      </p:sp>
      <p:sp>
        <p:nvSpPr>
          <p:cNvPr id="4" name="바닥글 개체 틀 3"/>
          <p:cNvSpPr>
            <a:spLocks noGrp="1"/>
          </p:cNvSpPr>
          <p:nvPr>
            <p:ph type="ftr" sz="quarter" idx="2"/>
          </p:nvPr>
        </p:nvSpPr>
        <p:spPr bwMode="auto">
          <a:xfrm>
            <a:off x="1" y="9370472"/>
            <a:ext cx="2919031" cy="494310"/>
          </a:xfrm>
          <a:prstGeom prst="rect">
            <a:avLst/>
          </a:prstGeom>
          <a:noFill/>
          <a:ln w="9525">
            <a:noFill/>
            <a:miter lim="800000"/>
            <a:headEnd/>
            <a:tailEnd/>
          </a:ln>
        </p:spPr>
        <p:txBody>
          <a:bodyPr vert="horz" wrap="square" lIns="91621" tIns="45810" rIns="91621" bIns="45810" numCol="1" anchor="b" anchorCtr="0" compatLnSpc="1">
            <a:prstTxWarp prst="textNoShape">
              <a:avLst/>
            </a:prstTxWarp>
          </a:bodyPr>
          <a:lstStyle>
            <a:lvl1pPr defTabSz="915710">
              <a:buClrTx/>
              <a:buSzTx/>
              <a:defRPr kumimoji="0" sz="1200" b="0">
                <a:latin typeface="맑은 고딕" pitchFamily="50" charset="-127"/>
                <a:ea typeface="맑은 고딕" pitchFamily="50" charset="-127"/>
              </a:defRPr>
            </a:lvl1pPr>
          </a:lstStyle>
          <a:p>
            <a:pPr>
              <a:defRPr/>
            </a:pPr>
            <a:endParaRPr lang="ko-KR" altLang="en-US"/>
          </a:p>
        </p:txBody>
      </p:sp>
      <p:sp>
        <p:nvSpPr>
          <p:cNvPr id="5" name="슬라이드 번호 개체 틀 4"/>
          <p:cNvSpPr>
            <a:spLocks noGrp="1"/>
          </p:cNvSpPr>
          <p:nvPr>
            <p:ph type="sldNum" sz="quarter" idx="3"/>
          </p:nvPr>
        </p:nvSpPr>
        <p:spPr bwMode="auto">
          <a:xfrm>
            <a:off x="3813720" y="9370472"/>
            <a:ext cx="2920538" cy="494310"/>
          </a:xfrm>
          <a:prstGeom prst="rect">
            <a:avLst/>
          </a:prstGeom>
          <a:noFill/>
          <a:ln w="9525">
            <a:noFill/>
            <a:miter lim="800000"/>
            <a:headEnd/>
            <a:tailEnd/>
          </a:ln>
        </p:spPr>
        <p:txBody>
          <a:bodyPr vert="horz" wrap="square" lIns="91621" tIns="45810" rIns="91621" bIns="45810" numCol="1" anchor="b" anchorCtr="0" compatLnSpc="1">
            <a:prstTxWarp prst="textNoShape">
              <a:avLst/>
            </a:prstTxWarp>
          </a:bodyPr>
          <a:lstStyle>
            <a:lvl1pPr algn="r" defTabSz="915710">
              <a:buClrTx/>
              <a:buSzTx/>
              <a:defRPr kumimoji="0" sz="1200" b="0">
                <a:latin typeface="맑은 고딕" pitchFamily="50" charset="-127"/>
                <a:ea typeface="맑은 고딕" pitchFamily="50" charset="-127"/>
              </a:defRPr>
            </a:lvl1pPr>
          </a:lstStyle>
          <a:p>
            <a:pPr>
              <a:defRPr/>
            </a:pPr>
            <a:fld id="{B1372F85-4E9E-4667-9C3B-D9EF9034A7E3}"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bwMode="auto">
          <a:xfrm>
            <a:off x="1" y="0"/>
            <a:ext cx="2919031" cy="494311"/>
          </a:xfrm>
          <a:prstGeom prst="rect">
            <a:avLst/>
          </a:prstGeom>
          <a:noFill/>
          <a:ln w="9525">
            <a:noFill/>
            <a:miter lim="800000"/>
            <a:headEnd/>
            <a:tailEnd/>
          </a:ln>
        </p:spPr>
        <p:txBody>
          <a:bodyPr vert="horz" wrap="square" lIns="91621" tIns="45810" rIns="91621" bIns="45810" numCol="1" anchor="t" anchorCtr="0" compatLnSpc="1">
            <a:prstTxWarp prst="textNoShape">
              <a:avLst/>
            </a:prstTxWarp>
          </a:bodyPr>
          <a:lstStyle>
            <a:lvl1pPr defTabSz="915710">
              <a:buClrTx/>
              <a:buSzTx/>
              <a:defRPr kumimoji="0" sz="1200" b="0">
                <a:latin typeface="맑은 고딕" pitchFamily="50" charset="-127"/>
                <a:ea typeface="맑은 고딕" pitchFamily="50" charset="-127"/>
              </a:defRPr>
            </a:lvl1pPr>
          </a:lstStyle>
          <a:p>
            <a:pPr>
              <a:defRPr/>
            </a:pPr>
            <a:endParaRPr lang="ko-KR" altLang="en-US"/>
          </a:p>
        </p:txBody>
      </p:sp>
      <p:sp>
        <p:nvSpPr>
          <p:cNvPr id="3" name="날짜 개체 틀 2"/>
          <p:cNvSpPr>
            <a:spLocks noGrp="1"/>
          </p:cNvSpPr>
          <p:nvPr>
            <p:ph type="dt" idx="1"/>
          </p:nvPr>
        </p:nvSpPr>
        <p:spPr bwMode="auto">
          <a:xfrm>
            <a:off x="3813720" y="0"/>
            <a:ext cx="2920538" cy="494311"/>
          </a:xfrm>
          <a:prstGeom prst="rect">
            <a:avLst/>
          </a:prstGeom>
          <a:noFill/>
          <a:ln w="9525">
            <a:noFill/>
            <a:miter lim="800000"/>
            <a:headEnd/>
            <a:tailEnd/>
          </a:ln>
        </p:spPr>
        <p:txBody>
          <a:bodyPr vert="horz" wrap="square" lIns="91621" tIns="45810" rIns="91621" bIns="45810" numCol="1" anchor="t" anchorCtr="0" compatLnSpc="1">
            <a:prstTxWarp prst="textNoShape">
              <a:avLst/>
            </a:prstTxWarp>
          </a:bodyPr>
          <a:lstStyle>
            <a:lvl1pPr algn="r" defTabSz="915710">
              <a:buClrTx/>
              <a:buSzTx/>
              <a:defRPr kumimoji="0" sz="1200" b="0">
                <a:latin typeface="맑은 고딕" pitchFamily="50" charset="-127"/>
                <a:ea typeface="맑은 고딕" pitchFamily="50" charset="-127"/>
              </a:defRPr>
            </a:lvl1pPr>
          </a:lstStyle>
          <a:p>
            <a:pPr>
              <a:defRPr/>
            </a:pPr>
            <a:fld id="{81FD353A-C7BF-4CDC-BBC6-FB9FC5C09A7F}" type="datetimeFigureOut">
              <a:rPr lang="ko-KR" altLang="en-US"/>
              <a:pPr>
                <a:defRPr/>
              </a:pPr>
              <a:t>2012-11-27</a:t>
            </a:fld>
            <a:endParaRPr lang="en-US" altLang="ko-KR"/>
          </a:p>
        </p:txBody>
      </p:sp>
      <p:sp>
        <p:nvSpPr>
          <p:cNvPr id="4" name="슬라이드 이미지 개체 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0939" tIns="45470" rIns="90939" bIns="45470" rtlCol="0" anchor="ctr"/>
          <a:lstStyle/>
          <a:p>
            <a:pPr lvl="0"/>
            <a:endParaRPr lang="ko-KR" altLang="en-US" noProof="0" smtClean="0"/>
          </a:p>
        </p:txBody>
      </p:sp>
      <p:sp>
        <p:nvSpPr>
          <p:cNvPr id="5" name="슬라이드 노트 개체 틀 4"/>
          <p:cNvSpPr>
            <a:spLocks noGrp="1"/>
          </p:cNvSpPr>
          <p:nvPr>
            <p:ph type="body" sz="quarter" idx="3"/>
          </p:nvPr>
        </p:nvSpPr>
        <p:spPr bwMode="auto">
          <a:xfrm>
            <a:off x="673276" y="4687532"/>
            <a:ext cx="5389213" cy="4439611"/>
          </a:xfrm>
          <a:prstGeom prst="rect">
            <a:avLst/>
          </a:prstGeom>
          <a:noFill/>
          <a:ln w="9525">
            <a:noFill/>
            <a:miter lim="800000"/>
            <a:headEnd/>
            <a:tailEnd/>
          </a:ln>
        </p:spPr>
        <p:txBody>
          <a:bodyPr vert="horz" wrap="square" lIns="91621" tIns="45810" rIns="91621" bIns="4581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 name="바닥글 개체 틀 5"/>
          <p:cNvSpPr>
            <a:spLocks noGrp="1"/>
          </p:cNvSpPr>
          <p:nvPr>
            <p:ph type="ftr" sz="quarter" idx="4"/>
          </p:nvPr>
        </p:nvSpPr>
        <p:spPr bwMode="auto">
          <a:xfrm>
            <a:off x="1" y="9370472"/>
            <a:ext cx="2919031" cy="494310"/>
          </a:xfrm>
          <a:prstGeom prst="rect">
            <a:avLst/>
          </a:prstGeom>
          <a:noFill/>
          <a:ln w="9525">
            <a:noFill/>
            <a:miter lim="800000"/>
            <a:headEnd/>
            <a:tailEnd/>
          </a:ln>
        </p:spPr>
        <p:txBody>
          <a:bodyPr vert="horz" wrap="square" lIns="91621" tIns="45810" rIns="91621" bIns="45810" numCol="1" anchor="b" anchorCtr="0" compatLnSpc="1">
            <a:prstTxWarp prst="textNoShape">
              <a:avLst/>
            </a:prstTxWarp>
          </a:bodyPr>
          <a:lstStyle>
            <a:lvl1pPr defTabSz="915710">
              <a:buClrTx/>
              <a:buSzTx/>
              <a:defRPr kumimoji="0" sz="1200" b="0">
                <a:latin typeface="맑은 고딕" pitchFamily="50" charset="-127"/>
                <a:ea typeface="맑은 고딕" pitchFamily="50" charset="-127"/>
              </a:defRPr>
            </a:lvl1pPr>
          </a:lstStyle>
          <a:p>
            <a:pPr>
              <a:defRPr/>
            </a:pPr>
            <a:endParaRPr lang="ko-KR" altLang="en-US"/>
          </a:p>
        </p:txBody>
      </p:sp>
      <p:sp>
        <p:nvSpPr>
          <p:cNvPr id="7" name="슬라이드 번호 개체 틀 6"/>
          <p:cNvSpPr>
            <a:spLocks noGrp="1"/>
          </p:cNvSpPr>
          <p:nvPr>
            <p:ph type="sldNum" sz="quarter" idx="5"/>
          </p:nvPr>
        </p:nvSpPr>
        <p:spPr bwMode="auto">
          <a:xfrm>
            <a:off x="3813720" y="9370472"/>
            <a:ext cx="2920538" cy="494310"/>
          </a:xfrm>
          <a:prstGeom prst="rect">
            <a:avLst/>
          </a:prstGeom>
          <a:noFill/>
          <a:ln w="9525">
            <a:noFill/>
            <a:miter lim="800000"/>
            <a:headEnd/>
            <a:tailEnd/>
          </a:ln>
        </p:spPr>
        <p:txBody>
          <a:bodyPr vert="horz" wrap="square" lIns="91621" tIns="45810" rIns="91621" bIns="45810" numCol="1" anchor="b" anchorCtr="0" compatLnSpc="1">
            <a:prstTxWarp prst="textNoShape">
              <a:avLst/>
            </a:prstTxWarp>
          </a:bodyPr>
          <a:lstStyle>
            <a:lvl1pPr algn="r" defTabSz="915710">
              <a:buClrTx/>
              <a:buSzTx/>
              <a:defRPr kumimoji="0" sz="1200" b="0">
                <a:latin typeface="맑은 고딕" pitchFamily="50" charset="-127"/>
                <a:ea typeface="맑은 고딕" pitchFamily="50" charset="-127"/>
              </a:defRPr>
            </a:lvl1pPr>
          </a:lstStyle>
          <a:p>
            <a:pPr>
              <a:defRPr/>
            </a:pPr>
            <a:fld id="{7C85AAFD-1765-4F1F-93C2-90820030EB5E}"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As you see</a:t>
            </a:r>
            <a:r>
              <a:rPr lang="en-US" altLang="ko-KR" baseline="0" dirty="0" smtClean="0"/>
              <a:t>, i</a:t>
            </a:r>
            <a:r>
              <a:rPr lang="en-US" altLang="ko-KR" dirty="0" smtClean="0"/>
              <a:t>n Korea, Imported foods</a:t>
            </a:r>
            <a:r>
              <a:rPr lang="en-US" altLang="ko-KR" baseline="0" dirty="0" smtClean="0"/>
              <a:t> is increasing every year.</a:t>
            </a:r>
            <a:endParaRPr lang="ko-KR" altLang="en-US" dirty="0"/>
          </a:p>
        </p:txBody>
      </p:sp>
      <p:sp>
        <p:nvSpPr>
          <p:cNvPr id="4" name="슬라이드 번호 개체 틀 3"/>
          <p:cNvSpPr>
            <a:spLocks noGrp="1"/>
          </p:cNvSpPr>
          <p:nvPr>
            <p:ph type="sldNum" sz="quarter" idx="10"/>
          </p:nvPr>
        </p:nvSpPr>
        <p:spPr/>
        <p:txBody>
          <a:bodyPr/>
          <a:lstStyle/>
          <a:p>
            <a:pPr>
              <a:defRPr/>
            </a:pPr>
            <a:fld id="{7C85AAFD-1765-4F1F-93C2-90820030EB5E}" type="slidenum">
              <a:rPr lang="ko-KR" altLang="en-US" smtClean="0"/>
              <a:pPr>
                <a:defRPr/>
              </a:pPr>
              <a:t>11</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969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2970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8526F-9E49-4B72-8CB6-143D3E6F35C2}" type="slidenum">
              <a:rPr lang="ko-KR" altLang="en-US" smtClean="0"/>
              <a:pPr/>
              <a:t>19</a:t>
            </a:fld>
            <a:endParaRPr lang="ko-K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9939" name="슬라이드 노트 개체 틀 2"/>
          <p:cNvSpPr>
            <a:spLocks noGrp="1"/>
          </p:cNvSpPr>
          <p:nvPr>
            <p:ph type="body" idx="1"/>
          </p:nvPr>
        </p:nvSpPr>
        <p:spPr>
          <a:noFill/>
          <a:ln/>
        </p:spPr>
        <p:txBody>
          <a:bodyPr/>
          <a:lstStyle/>
          <a:p>
            <a:endParaRPr lang="ko-KR" altLang="en-US" smtClean="0"/>
          </a:p>
        </p:txBody>
      </p:sp>
      <p:sp>
        <p:nvSpPr>
          <p:cNvPr id="39940" name="슬라이드 번호 개체 틀 3"/>
          <p:cNvSpPr>
            <a:spLocks noGrp="1"/>
          </p:cNvSpPr>
          <p:nvPr>
            <p:ph type="sldNum" sz="quarter" idx="5"/>
          </p:nvPr>
        </p:nvSpPr>
        <p:spPr>
          <a:noFill/>
        </p:spPr>
        <p:txBody>
          <a:bodyPr/>
          <a:lstStyle/>
          <a:p>
            <a:pPr defTabSz="915250"/>
            <a:fld id="{7EFAF7CD-F690-4B9F-AD09-C0C7B345937E}" type="slidenum">
              <a:rPr lang="ko-KR" altLang="en-US" smtClean="0"/>
              <a:pPr defTabSz="915250"/>
              <a:t>41</a:t>
            </a:fld>
            <a:endParaRPr lang="en-US" altLang="ko-K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A05511DD-1DE9-4155-A304-A7DFE26A4A61}" type="datetime1">
              <a:rPr lang="ko-KR" altLang="en-US"/>
              <a:pPr>
                <a:defRPr/>
              </a:pPr>
              <a:t>2012-11-27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B9C5D4BC-C38F-48B2-938E-82B9A0F052FE}" type="slidenum">
              <a:rPr lang="ko-KR" altLang="en-US"/>
              <a:pPr>
                <a:defRPr/>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729D84E0-CAFB-41E6-A77D-72B9F3B4A1E8}" type="datetime1">
              <a:rPr lang="ko-KR" altLang="en-US"/>
              <a:pPr>
                <a:defRPr/>
              </a:pPr>
              <a:t>2012-11-27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73CA5561-EB4D-4D6D-81A3-12627B8F8346}"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51DACB88-9E1F-473A-AF03-EE1EF82D6274}" type="datetime1">
              <a:rPr lang="ko-KR" altLang="en-US"/>
              <a:pPr>
                <a:defRPr/>
              </a:pPr>
              <a:t>2012-11-27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87C32CFD-39D2-4C45-864E-F419396864F1}" type="slidenum">
              <a:rPr lang="ko-KR" altLang="en-US"/>
              <a:pPr>
                <a:defRPr/>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날짜 개체 틀 3"/>
          <p:cNvSpPr>
            <a:spLocks noGrp="1"/>
          </p:cNvSpPr>
          <p:nvPr>
            <p:ph type="dt" sz="half" idx="10"/>
          </p:nvPr>
        </p:nvSpPr>
        <p:spPr/>
        <p:txBody>
          <a:bodyPr/>
          <a:lstStyle>
            <a:lvl1pPr>
              <a:defRPr/>
            </a:lvl1pPr>
          </a:lstStyle>
          <a:p>
            <a:pPr>
              <a:defRPr/>
            </a:pPr>
            <a:fld id="{101DA10D-6490-4D5F-8F8B-6525B30F3E23}" type="datetime1">
              <a:rPr lang="ko-KR" altLang="en-US"/>
              <a:pPr>
                <a:defRPr/>
              </a:pPr>
              <a:t>2012-11-27</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DD604C84-A9F8-4AAB-A460-D1529D902CB5}"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AFAA458A-4B3F-4E86-8D8E-B84445D90CA0}" type="datetime1">
              <a:rPr lang="ko-KR" altLang="en-US"/>
              <a:pPr>
                <a:defRPr/>
              </a:pPr>
              <a:t>2012-11-27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8C243B8A-C2FF-493E-829A-70FD09ACF97E}"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24D1217B-B63D-43AC-A229-48B0A65C0030}" type="datetime1">
              <a:rPr lang="ko-KR" altLang="en-US"/>
              <a:pPr>
                <a:defRPr/>
              </a:pPr>
              <a:t>2012-11-27</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BFD372EB-4789-420E-866C-67153BC0AC87}"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lvl1pPr>
              <a:defRPr/>
            </a:lvl1pPr>
          </a:lstStyle>
          <a:p>
            <a:pPr>
              <a:defRPr/>
            </a:pPr>
            <a:fld id="{B5961ACE-707A-4F94-9BEA-00CFAD22BC21}" type="datetime1">
              <a:rPr lang="ko-KR" altLang="en-US"/>
              <a:pPr>
                <a:defRPr/>
              </a:pPr>
              <a:t>2012-11-27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9ACA4C88-1499-43B4-8709-2FEE19A57D09}"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lvl1pPr>
              <a:defRPr/>
            </a:lvl1pPr>
          </a:lstStyle>
          <a:p>
            <a:pPr>
              <a:defRPr/>
            </a:pPr>
            <a:fld id="{268E9391-65FD-468E-9D0E-5E285FF35779}" type="datetime1">
              <a:rPr lang="ko-KR" altLang="en-US"/>
              <a:pPr>
                <a:defRPr/>
              </a:pPr>
              <a:t>2012-11-27</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81CD837D-6875-4525-9C5E-EB49FD537F4C}"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fld id="{FDAD07E9-18C0-4FE7-A3BB-95D4588EF83B}" type="datetime1">
              <a:rPr lang="ko-KR" altLang="en-US"/>
              <a:pPr>
                <a:defRPr/>
              </a:pPr>
              <a:t>2012-11-27</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D7C1C776-E3E7-41AF-8BC3-441241B2F362}"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18F15E6B-1A33-4647-9C02-10C94A3E7E53}" type="datetime1">
              <a:rPr lang="ko-KR" altLang="en-US"/>
              <a:pPr>
                <a:defRPr/>
              </a:pPr>
              <a:t>2012-11-27</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69CD85D0-BE30-49CC-BA9E-07FEB54142AA}"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91149214-A00F-4084-A3F4-99AE3B757D42}" type="datetime1">
              <a:rPr lang="ko-KR" altLang="en-US"/>
              <a:pPr>
                <a:defRPr/>
              </a:pPr>
              <a:t>2012-11-27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3E8DBBC1-9855-43FD-A89A-C8923B7B8F61}"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7A5F944D-D038-491F-BA77-520307C788DA}" type="datetime1">
              <a:rPr lang="ko-KR" altLang="en-US"/>
              <a:pPr>
                <a:defRPr/>
              </a:pPr>
              <a:t>2012-11-27</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B3BACFDB-AFFA-424A-80C9-9C6B8838A155}"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ClrTx/>
              <a:buSzTx/>
              <a:defRPr kumimoji="0" sz="1200" b="0">
                <a:solidFill>
                  <a:schemeClr val="tx1">
                    <a:tint val="75000"/>
                  </a:schemeClr>
                </a:solidFill>
                <a:latin typeface="+mn-lt"/>
                <a:ea typeface="+mn-ea"/>
              </a:defRPr>
            </a:lvl1pPr>
          </a:lstStyle>
          <a:p>
            <a:pPr>
              <a:defRPr/>
            </a:pPr>
            <a:fld id="{47CCE066-60CB-4221-8F63-D7B7D1C8AC3C}" type="datetime1">
              <a:rPr lang="ko-KR" altLang="en-US"/>
              <a:pPr>
                <a:defRPr/>
              </a:pPr>
              <a:t>2012-11-27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ClrTx/>
              <a:buSzTx/>
              <a:defRPr kumimoji="0" sz="1200" b="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ClrTx/>
              <a:buSzTx/>
              <a:defRPr kumimoji="0" sz="1200" b="0">
                <a:solidFill>
                  <a:schemeClr val="tx1">
                    <a:tint val="75000"/>
                  </a:schemeClr>
                </a:solidFill>
                <a:latin typeface="+mn-lt"/>
                <a:ea typeface="+mn-ea"/>
              </a:defRPr>
            </a:lvl1pPr>
          </a:lstStyle>
          <a:p>
            <a:pPr>
              <a:defRPr/>
            </a:pPr>
            <a:fld id="{A1E38616-EF64-41C0-B600-96B94E02B655}" type="slidenum">
              <a:rPr lang="ko-KR" altLang="en-US"/>
              <a:pPr>
                <a:defRPr/>
              </a:pPr>
              <a:t>‹#›</a:t>
            </a:fld>
            <a:endParaRPr lang="ko-KR" altLang="en-US"/>
          </a:p>
        </p:txBody>
      </p:sp>
      <p:sp>
        <p:nvSpPr>
          <p:cNvPr id="7" name="Rectangle 53"/>
          <p:cNvSpPr>
            <a:spLocks noChangeArrowheads="1"/>
          </p:cNvSpPr>
          <p:nvPr/>
        </p:nvSpPr>
        <p:spPr bwMode="auto">
          <a:xfrm>
            <a:off x="228600" y="590550"/>
            <a:ext cx="8686800" cy="5943600"/>
          </a:xfrm>
          <a:prstGeom prst="rect">
            <a:avLst/>
          </a:prstGeom>
          <a:noFill/>
          <a:ln w="38100">
            <a:solidFill>
              <a:srgbClr val="006699"/>
            </a:solidFill>
            <a:miter lim="800000"/>
            <a:headEnd/>
            <a:tailEnd/>
          </a:ln>
        </p:spPr>
        <p:txBody>
          <a:bodyPr wrap="none" anchor="ctr"/>
          <a:lstStyle/>
          <a:p>
            <a:pPr algn="ctr">
              <a:buClrTx/>
              <a:buSzTx/>
              <a:defRPr/>
            </a:pPr>
            <a:endParaRPr lang="ko-KR" altLang="ko-K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pt3"/>
          <p:cNvPicPr>
            <a:picLocks noChangeAspect="1" noChangeArrowheads="1"/>
          </p:cNvPicPr>
          <p:nvPr/>
        </p:nvPicPr>
        <p:blipFill>
          <a:blip r:embed="rId2" cstate="print"/>
          <a:srcRect/>
          <a:stretch>
            <a:fillRect/>
          </a:stretch>
        </p:blipFill>
        <p:spPr bwMode="auto">
          <a:xfrm>
            <a:off x="-3175" y="-3175"/>
            <a:ext cx="9150350" cy="6864350"/>
          </a:xfrm>
          <a:prstGeom prst="rect">
            <a:avLst/>
          </a:prstGeom>
          <a:noFill/>
          <a:ln w="9525">
            <a:noFill/>
            <a:miter lim="800000"/>
            <a:headEnd/>
            <a:tailEnd/>
          </a:ln>
        </p:spPr>
      </p:pic>
      <p:sp>
        <p:nvSpPr>
          <p:cNvPr id="3" name="TextBox 7"/>
          <p:cNvSpPr txBox="1">
            <a:spLocks noChangeArrowheads="1"/>
          </p:cNvSpPr>
          <p:nvPr/>
        </p:nvSpPr>
        <p:spPr bwMode="auto">
          <a:xfrm>
            <a:off x="263525" y="6143644"/>
            <a:ext cx="3375025" cy="368300"/>
          </a:xfrm>
          <a:prstGeom prst="rect">
            <a:avLst/>
          </a:prstGeom>
          <a:noFill/>
          <a:ln w="9525">
            <a:noFill/>
            <a:miter lim="800000"/>
            <a:headEnd/>
            <a:tailEnd/>
          </a:ln>
        </p:spPr>
        <p:txBody>
          <a:bodyPr>
            <a:spAutoFit/>
          </a:bodyPr>
          <a:lstStyle/>
          <a:p>
            <a:r>
              <a:rPr lang="en-US" altLang="ko-KR" b="1" dirty="0">
                <a:solidFill>
                  <a:srgbClr val="002060"/>
                </a:solidFill>
                <a:latin typeface="Arial" charset="0"/>
                <a:ea typeface="HY헤드라인M" pitchFamily="18" charset="-127"/>
                <a:cs typeface="Arial" charset="0"/>
              </a:rPr>
              <a:t>* imh0119@korea.kr</a:t>
            </a:r>
            <a:endParaRPr lang="ko-KR" altLang="en-US" b="1" dirty="0">
              <a:solidFill>
                <a:srgbClr val="002060"/>
              </a:solidFill>
              <a:latin typeface="Arial" charset="0"/>
              <a:ea typeface="HY헤드라인M" pitchFamily="18" charset="-127"/>
              <a:cs typeface="Arial" charset="0"/>
            </a:endParaRPr>
          </a:p>
        </p:txBody>
      </p:sp>
      <p:sp>
        <p:nvSpPr>
          <p:cNvPr id="4" name="TextBox 7"/>
          <p:cNvSpPr txBox="1">
            <a:spLocks noChangeArrowheads="1"/>
          </p:cNvSpPr>
          <p:nvPr/>
        </p:nvSpPr>
        <p:spPr bwMode="auto">
          <a:xfrm>
            <a:off x="1430338" y="4972050"/>
            <a:ext cx="6283325" cy="708025"/>
          </a:xfrm>
          <a:prstGeom prst="rect">
            <a:avLst/>
          </a:prstGeom>
          <a:noFill/>
          <a:ln w="9525">
            <a:noFill/>
            <a:miter lim="800000"/>
            <a:headEnd/>
            <a:tailEnd/>
          </a:ln>
        </p:spPr>
        <p:txBody>
          <a:bodyPr>
            <a:spAutoFit/>
          </a:bodyPr>
          <a:lstStyle/>
          <a:p>
            <a:pPr algn="ctr"/>
            <a:r>
              <a:rPr lang="en-US" altLang="ko-KR" sz="2000" b="1">
                <a:solidFill>
                  <a:srgbClr val="002060"/>
                </a:solidFill>
                <a:latin typeface="Arial" charset="0"/>
                <a:ea typeface="HY헤드라인M" pitchFamily="18" charset="-127"/>
                <a:cs typeface="Arial" charset="0"/>
              </a:rPr>
              <a:t>Food Standards Division</a:t>
            </a:r>
          </a:p>
          <a:p>
            <a:pPr algn="ctr"/>
            <a:r>
              <a:rPr lang="en-US" altLang="ko-KR" sz="2000" b="1">
                <a:solidFill>
                  <a:srgbClr val="002060"/>
                </a:solidFill>
                <a:latin typeface="Arial" charset="0"/>
                <a:ea typeface="HY헤드라인M" pitchFamily="18" charset="-127"/>
                <a:cs typeface="Arial" charset="0"/>
              </a:rPr>
              <a:t>Korea Food &amp; Drug Administration</a:t>
            </a:r>
            <a:endParaRPr lang="ko-KR" altLang="en-US" sz="2000" b="1">
              <a:solidFill>
                <a:srgbClr val="002060"/>
              </a:solidFill>
              <a:latin typeface="Arial" charset="0"/>
              <a:ea typeface="HY헤드라인M" pitchFamily="18" charset="-127"/>
              <a:cs typeface="Arial" charset="0"/>
            </a:endParaRPr>
          </a:p>
        </p:txBody>
      </p:sp>
      <p:sp>
        <p:nvSpPr>
          <p:cNvPr id="5" name="TextBox 6"/>
          <p:cNvSpPr txBox="1">
            <a:spLocks noChangeArrowheads="1"/>
          </p:cNvSpPr>
          <p:nvPr/>
        </p:nvSpPr>
        <p:spPr bwMode="auto">
          <a:xfrm>
            <a:off x="757087" y="1631702"/>
            <a:ext cx="7863050" cy="1077218"/>
          </a:xfrm>
          <a:prstGeom prst="rect">
            <a:avLst/>
          </a:prstGeom>
          <a:noFill/>
          <a:ln w="9525">
            <a:noFill/>
            <a:miter lim="800000"/>
            <a:headEnd/>
            <a:tailEnd/>
          </a:ln>
        </p:spPr>
        <p:txBody>
          <a:bodyPr wrap="none">
            <a:spAutoFit/>
          </a:bodyPr>
          <a:lstStyle/>
          <a:p>
            <a:pPr algn="ctr" eaLnBrk="0" hangingPunct="0">
              <a:defRPr/>
            </a:pPr>
            <a:r>
              <a:rPr lang="en-US" altLang="ko-KR" sz="3200" b="1" dirty="0" smtClean="0">
                <a:effectLst>
                  <a:outerShdw blurRad="38100" dist="38100" dir="2700000" algn="tl">
                    <a:srgbClr val="C0C0C0"/>
                  </a:outerShdw>
                </a:effectLst>
                <a:latin typeface="맑은 고딕" pitchFamily="50" charset="-127"/>
                <a:ea typeface="맑은 고딕" pitchFamily="50" charset="-127"/>
              </a:rPr>
              <a:t>Maximum Residue Limits(MRL) of </a:t>
            </a:r>
          </a:p>
          <a:p>
            <a:pPr algn="ctr" eaLnBrk="0" hangingPunct="0">
              <a:defRPr/>
            </a:pPr>
            <a:r>
              <a:rPr lang="en-US" altLang="ko-KR" sz="3200" b="1" dirty="0" smtClean="0">
                <a:effectLst>
                  <a:outerShdw blurRad="38100" dist="38100" dir="2700000" algn="tl">
                    <a:srgbClr val="C0C0C0"/>
                  </a:outerShdw>
                </a:effectLst>
                <a:latin typeface="맑은 고딕" pitchFamily="50" charset="-127"/>
                <a:ea typeface="맑은 고딕" pitchFamily="50" charset="-127"/>
              </a:rPr>
              <a:t>Pesticide and Veterinary Drugs in Food</a:t>
            </a:r>
            <a:endParaRPr lang="en-US" altLang="ko-KR" sz="3200" b="1" dirty="0">
              <a:effectLst>
                <a:outerShdw blurRad="38100" dist="38100" dir="2700000" algn="tl">
                  <a:srgbClr val="C0C0C0"/>
                </a:outerShdw>
              </a:effectLst>
              <a:latin typeface="맑은 고딕" pitchFamily="50" charset="-127"/>
              <a:ea typeface="맑은 고딕" pitchFamily="50" charset="-127"/>
            </a:endParaRPr>
          </a:p>
        </p:txBody>
      </p:sp>
      <p:sp>
        <p:nvSpPr>
          <p:cNvPr id="6" name="TextBox 7"/>
          <p:cNvSpPr txBox="1">
            <a:spLocks noChangeArrowheads="1"/>
          </p:cNvSpPr>
          <p:nvPr/>
        </p:nvSpPr>
        <p:spPr bwMode="auto">
          <a:xfrm>
            <a:off x="3424238" y="3429000"/>
            <a:ext cx="2316162" cy="461665"/>
          </a:xfrm>
          <a:prstGeom prst="rect">
            <a:avLst/>
          </a:prstGeom>
          <a:noFill/>
          <a:ln w="9525">
            <a:noFill/>
            <a:miter lim="800000"/>
            <a:headEnd/>
            <a:tailEnd/>
          </a:ln>
        </p:spPr>
        <p:txBody>
          <a:bodyPr>
            <a:spAutoFit/>
          </a:bodyPr>
          <a:lstStyle/>
          <a:p>
            <a:pPr algn="ctr"/>
            <a:r>
              <a:rPr lang="en-US" altLang="ko-KR" sz="2400" b="1" dirty="0" smtClean="0">
                <a:solidFill>
                  <a:srgbClr val="002060"/>
                </a:solidFill>
                <a:latin typeface="Arial" charset="0"/>
                <a:ea typeface="HY헤드라인M" pitchFamily="18" charset="-127"/>
                <a:cs typeface="Arial" charset="0"/>
              </a:rPr>
              <a:t>27th Nov. </a:t>
            </a:r>
            <a:r>
              <a:rPr lang="en-US" altLang="ko-KR" sz="2400" b="1" dirty="0">
                <a:solidFill>
                  <a:srgbClr val="002060"/>
                </a:solidFill>
                <a:latin typeface="Arial" charset="0"/>
                <a:ea typeface="HY헤드라인M" pitchFamily="18" charset="-127"/>
                <a:cs typeface="Arial" charset="0"/>
              </a:rPr>
              <a:t>2012</a:t>
            </a:r>
            <a:endParaRPr lang="ko-KR" altLang="en-US" sz="2400" b="1" dirty="0">
              <a:solidFill>
                <a:srgbClr val="002060"/>
              </a:solidFill>
              <a:latin typeface="Arial" charset="0"/>
              <a:ea typeface="HY헤드라인M" pitchFamily="18" charset="-127"/>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003917" y="2500306"/>
            <a:ext cx="7456515" cy="868699"/>
          </a:xfrm>
          <a:prstGeom prst="rect">
            <a:avLst/>
          </a:prstGeom>
          <a:noFill/>
          <a:ln w="9525">
            <a:noFill/>
            <a:miter lim="800000"/>
            <a:headEnd/>
            <a:tailEnd/>
          </a:ln>
        </p:spPr>
        <p:txBody>
          <a:bodyPr wrap="square">
            <a:spAutoFit/>
          </a:bodyPr>
          <a:lstStyle/>
          <a:p>
            <a:pPr algn="ctr">
              <a:lnSpc>
                <a:spcPct val="200000"/>
              </a:lnSpc>
            </a:pPr>
            <a:r>
              <a:rPr lang="en-US" altLang="ko-KR" sz="3000" b="1" dirty="0" smtClean="0">
                <a:solidFill>
                  <a:srgbClr val="003399"/>
                </a:solidFill>
                <a:latin typeface="맑은 고딕" pitchFamily="50" charset="-127"/>
                <a:ea typeface="맑은 고딕" pitchFamily="50" charset="-127"/>
              </a:rPr>
              <a:t>Positive List System (PLS)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323528" y="332656"/>
            <a:ext cx="6984776" cy="523875"/>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buClrTx/>
              <a:buSzTx/>
              <a:defRPr/>
            </a:pPr>
            <a:endParaRPr lang="ko-KR" altLang="en-US" b="1"/>
          </a:p>
        </p:txBody>
      </p:sp>
      <p:sp>
        <p:nvSpPr>
          <p:cNvPr id="3" name="Rectangle 29"/>
          <p:cNvSpPr>
            <a:spLocks noChangeArrowheads="1"/>
          </p:cNvSpPr>
          <p:nvPr/>
        </p:nvSpPr>
        <p:spPr bwMode="auto">
          <a:xfrm>
            <a:off x="539552" y="404664"/>
            <a:ext cx="6003925" cy="346075"/>
          </a:xfrm>
          <a:prstGeom prst="rect">
            <a:avLst/>
          </a:prstGeom>
          <a:noFill/>
          <a:ln w="9525">
            <a:noFill/>
            <a:miter lim="800000"/>
            <a:headEnd/>
            <a:tailEnd/>
          </a:ln>
          <a:effectLst>
            <a:outerShdw dist="17961" dir="2700000" algn="ctr" rotWithShape="0">
              <a:schemeClr val="tx1"/>
            </a:outerShdw>
          </a:effectLst>
        </p:spPr>
        <p:txBody>
          <a:bodyPr wrap="none" lIns="0" tIns="0" rIns="0" bIns="0" anchor="ctr"/>
          <a:lstStyle/>
          <a:p>
            <a:pPr>
              <a:spcBef>
                <a:spcPts val="2000"/>
              </a:spcBef>
              <a:defRPr/>
            </a:pPr>
            <a:r>
              <a:rPr lang="en-US" altLang="ko-KR" sz="2400" spc="50" dirty="0" smtClean="0">
                <a:ln w="11430"/>
                <a:solidFill>
                  <a:schemeClr val="bg1"/>
                </a:solidFill>
                <a:effectLst>
                  <a:outerShdw blurRad="76200" dist="50800" dir="5400000" algn="tl" rotWithShape="0">
                    <a:srgbClr val="000000">
                      <a:alpha val="65000"/>
                    </a:srgbClr>
                  </a:outerShdw>
                </a:effectLst>
                <a:latin typeface="HY헤드라인M" pitchFamily="18" charset="-127"/>
                <a:ea typeface="HY헤드라인M" pitchFamily="18" charset="-127"/>
              </a:rPr>
              <a:t>Status of imported foods</a:t>
            </a:r>
            <a:endParaRPr lang="ko-KR" altLang="en-US" sz="2400" spc="50" dirty="0">
              <a:ln w="11430"/>
              <a:solidFill>
                <a:schemeClr val="bg1"/>
              </a:solidFill>
              <a:effectLst>
                <a:outerShdw blurRad="76200" dist="50800" dir="5400000" algn="tl" rotWithShape="0">
                  <a:srgbClr val="000000">
                    <a:alpha val="65000"/>
                  </a:srgbClr>
                </a:outerShdw>
              </a:effectLst>
              <a:latin typeface="HY헤드라인M" pitchFamily="18" charset="-127"/>
              <a:ea typeface="HY헤드라인M" pitchFamily="18" charset="-127"/>
            </a:endParaRPr>
          </a:p>
        </p:txBody>
      </p:sp>
      <p:pic>
        <p:nvPicPr>
          <p:cNvPr id="4" name="그림 3" descr="로고3.jpg"/>
          <p:cNvPicPr>
            <a:picLocks noChangeAspect="1"/>
          </p:cNvPicPr>
          <p:nvPr/>
        </p:nvPicPr>
        <p:blipFill>
          <a:blip r:embed="rId3" cstate="print"/>
          <a:srcRect/>
          <a:stretch>
            <a:fillRect/>
          </a:stretch>
        </p:blipFill>
        <p:spPr bwMode="auto">
          <a:xfrm>
            <a:off x="7429500" y="285750"/>
            <a:ext cx="1500188" cy="279400"/>
          </a:xfrm>
          <a:prstGeom prst="rect">
            <a:avLst/>
          </a:prstGeom>
          <a:noFill/>
          <a:ln w="9525">
            <a:noFill/>
            <a:miter lim="800000"/>
            <a:headEnd/>
            <a:tailEnd/>
          </a:ln>
        </p:spPr>
      </p:pic>
      <p:sp>
        <p:nvSpPr>
          <p:cNvPr id="5" name="직사각형 4"/>
          <p:cNvSpPr/>
          <p:nvPr/>
        </p:nvSpPr>
        <p:spPr>
          <a:xfrm>
            <a:off x="1043608" y="1269900"/>
            <a:ext cx="6768752" cy="400110"/>
          </a:xfrm>
          <a:prstGeom prst="rect">
            <a:avLst/>
          </a:prstGeom>
        </p:spPr>
        <p:txBody>
          <a:bodyPr wrap="square">
            <a:spAutoFit/>
          </a:bodyPr>
          <a:lstStyle/>
          <a:p>
            <a:r>
              <a:rPr lang="en-US" altLang="ko-KR" sz="2000" b="1" dirty="0" smtClean="0">
                <a:solidFill>
                  <a:srgbClr val="3333CC"/>
                </a:solidFill>
              </a:rPr>
              <a:t>Inspection of imported foods : 2007-2011 year</a:t>
            </a:r>
            <a:endParaRPr lang="en-US" altLang="ko-KR" sz="2000" dirty="0">
              <a:solidFill>
                <a:srgbClr val="3333CC"/>
              </a:solidFill>
            </a:endParaRPr>
          </a:p>
        </p:txBody>
      </p:sp>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 name="Picture 46" descr="공"/>
          <p:cNvPicPr>
            <a:picLocks noChangeAspect="1" noChangeArrowheads="1"/>
          </p:cNvPicPr>
          <p:nvPr/>
        </p:nvPicPr>
        <p:blipFill>
          <a:blip r:embed="rId4" cstate="print">
            <a:lum bright="-6000" contrast="36000"/>
          </a:blip>
          <a:srcRect/>
          <a:stretch>
            <a:fillRect/>
          </a:stretch>
        </p:blipFill>
        <p:spPr bwMode="auto">
          <a:xfrm>
            <a:off x="764812" y="1395444"/>
            <a:ext cx="236486" cy="227281"/>
          </a:xfrm>
          <a:prstGeom prst="rect">
            <a:avLst/>
          </a:prstGeom>
          <a:noFill/>
          <a:ln w="9525">
            <a:noFill/>
            <a:miter lim="800000"/>
            <a:headEnd/>
            <a:tailEnd/>
          </a:ln>
        </p:spPr>
      </p:pic>
      <p:sp>
        <p:nvSpPr>
          <p:cNvPr id="9" name="직사각형 8"/>
          <p:cNvSpPr/>
          <p:nvPr/>
        </p:nvSpPr>
        <p:spPr>
          <a:xfrm>
            <a:off x="4429864" y="1881028"/>
            <a:ext cx="4320480" cy="307777"/>
          </a:xfrm>
          <a:prstGeom prst="rect">
            <a:avLst/>
          </a:prstGeom>
        </p:spPr>
        <p:txBody>
          <a:bodyPr wrap="square">
            <a:spAutoFit/>
          </a:bodyPr>
          <a:lstStyle/>
          <a:p>
            <a:r>
              <a:rPr lang="en-US" altLang="ko-KR" sz="1400" dirty="0" smtClean="0"/>
              <a:t>&lt;Unit : cases, thousand tons, Million US dollars&gt;</a:t>
            </a:r>
            <a:endParaRPr lang="en-US" altLang="ko-KR" sz="1400" dirty="0"/>
          </a:p>
        </p:txBody>
      </p:sp>
      <p:graphicFrame>
        <p:nvGraphicFramePr>
          <p:cNvPr id="10" name="표 9"/>
          <p:cNvGraphicFramePr>
            <a:graphicFrameLocks noGrp="1"/>
          </p:cNvGraphicFramePr>
          <p:nvPr/>
        </p:nvGraphicFramePr>
        <p:xfrm>
          <a:off x="755576" y="2350020"/>
          <a:ext cx="7704856" cy="2832196"/>
        </p:xfrm>
        <a:graphic>
          <a:graphicData uri="http://schemas.openxmlformats.org/drawingml/2006/table">
            <a:tbl>
              <a:tblPr firstRow="1" bandRow="1">
                <a:tableStyleId>{5C22544A-7EE6-4342-B048-85BDC9FD1C3A}</a:tableStyleId>
              </a:tblPr>
              <a:tblGrid>
                <a:gridCol w="1078680"/>
                <a:gridCol w="1232778"/>
                <a:gridCol w="1288942"/>
                <a:gridCol w="1330709"/>
                <a:gridCol w="1309826"/>
                <a:gridCol w="1463921"/>
              </a:tblGrid>
              <a:tr h="432047">
                <a:tc>
                  <a:txBody>
                    <a:bodyPr/>
                    <a:lstStyle/>
                    <a:p>
                      <a:pPr marL="0" marR="0" algn="ctr">
                        <a:lnSpc>
                          <a:spcPct val="100000"/>
                        </a:lnSpc>
                        <a:spcBef>
                          <a:spcPts val="0"/>
                        </a:spcBef>
                        <a:spcAft>
                          <a:spcPts val="0"/>
                        </a:spcAft>
                      </a:pPr>
                      <a:r>
                        <a:rPr lang="en-US" sz="1200" b="1" dirty="0">
                          <a:solidFill>
                            <a:schemeClr val="bg1"/>
                          </a:solidFill>
                          <a:latin typeface="+mj-lt"/>
                          <a:ea typeface="바탕"/>
                        </a:rPr>
                        <a:t>Classification</a:t>
                      </a:r>
                      <a:endParaRPr lang="en-US" sz="1200" b="1" dirty="0">
                        <a:solidFill>
                          <a:schemeClr val="bg1"/>
                        </a:solidFill>
                        <a:latin typeface="+mj-lt"/>
                      </a:endParaRPr>
                    </a:p>
                  </a:txBody>
                  <a:tcPr marL="64533" marR="64533" marT="17842" marB="17842" anchor="ctr"/>
                </a:tc>
                <a:tc>
                  <a:txBody>
                    <a:bodyPr/>
                    <a:lstStyle/>
                    <a:p>
                      <a:pPr marL="0" marR="0" algn="ctr">
                        <a:lnSpc>
                          <a:spcPct val="100000"/>
                        </a:lnSpc>
                        <a:spcBef>
                          <a:spcPts val="0"/>
                        </a:spcBef>
                        <a:spcAft>
                          <a:spcPts val="0"/>
                        </a:spcAft>
                      </a:pPr>
                      <a:r>
                        <a:rPr lang="en-US" sz="1600" b="1" dirty="0">
                          <a:solidFill>
                            <a:schemeClr val="bg1"/>
                          </a:solidFill>
                          <a:latin typeface="+mj-lt"/>
                          <a:ea typeface="휴먼명조"/>
                        </a:rPr>
                        <a:t>2007</a:t>
                      </a:r>
                      <a:endParaRPr lang="en-US" sz="1600" b="1" dirty="0">
                        <a:solidFill>
                          <a:schemeClr val="bg1"/>
                        </a:solidFill>
                        <a:latin typeface="+mj-lt"/>
                      </a:endParaRPr>
                    </a:p>
                  </a:txBody>
                  <a:tcPr marL="64533" marR="64533" marT="17842" marB="17842" anchor="ctr"/>
                </a:tc>
                <a:tc>
                  <a:txBody>
                    <a:bodyPr/>
                    <a:lstStyle/>
                    <a:p>
                      <a:pPr marL="0" marR="0" algn="ctr">
                        <a:lnSpc>
                          <a:spcPct val="100000"/>
                        </a:lnSpc>
                        <a:spcBef>
                          <a:spcPts val="0"/>
                        </a:spcBef>
                        <a:spcAft>
                          <a:spcPts val="0"/>
                        </a:spcAft>
                      </a:pPr>
                      <a:r>
                        <a:rPr lang="en-US" sz="1600" b="1" dirty="0">
                          <a:solidFill>
                            <a:schemeClr val="bg1"/>
                          </a:solidFill>
                          <a:latin typeface="+mj-lt"/>
                          <a:ea typeface="휴먼명조"/>
                        </a:rPr>
                        <a:t>2008</a:t>
                      </a:r>
                      <a:endParaRPr lang="en-US" sz="1600" b="1" dirty="0">
                        <a:solidFill>
                          <a:schemeClr val="bg1"/>
                        </a:solidFill>
                        <a:latin typeface="+mj-lt"/>
                      </a:endParaRPr>
                    </a:p>
                  </a:txBody>
                  <a:tcPr marL="64533" marR="64533" marT="17842" marB="17842" anchor="ctr"/>
                </a:tc>
                <a:tc>
                  <a:txBody>
                    <a:bodyPr/>
                    <a:lstStyle/>
                    <a:p>
                      <a:pPr marL="0" marR="0" algn="ctr">
                        <a:lnSpc>
                          <a:spcPct val="100000"/>
                        </a:lnSpc>
                        <a:spcBef>
                          <a:spcPts val="0"/>
                        </a:spcBef>
                        <a:spcAft>
                          <a:spcPts val="0"/>
                        </a:spcAft>
                      </a:pPr>
                      <a:r>
                        <a:rPr lang="en-US" sz="1600" b="1" dirty="0">
                          <a:solidFill>
                            <a:schemeClr val="bg1"/>
                          </a:solidFill>
                          <a:latin typeface="+mj-lt"/>
                          <a:ea typeface="휴먼명조"/>
                        </a:rPr>
                        <a:t>2009</a:t>
                      </a:r>
                      <a:endParaRPr lang="en-US" sz="1600" b="1" dirty="0">
                        <a:solidFill>
                          <a:schemeClr val="bg1"/>
                        </a:solidFill>
                        <a:latin typeface="+mj-lt"/>
                      </a:endParaRPr>
                    </a:p>
                  </a:txBody>
                  <a:tcPr marL="64533" marR="64533" marT="17842" marB="17842" anchor="ctr"/>
                </a:tc>
                <a:tc>
                  <a:txBody>
                    <a:bodyPr/>
                    <a:lstStyle/>
                    <a:p>
                      <a:pPr marL="0" marR="0" algn="ctr">
                        <a:lnSpc>
                          <a:spcPct val="100000"/>
                        </a:lnSpc>
                        <a:spcBef>
                          <a:spcPts val="0"/>
                        </a:spcBef>
                        <a:spcAft>
                          <a:spcPts val="0"/>
                        </a:spcAft>
                      </a:pPr>
                      <a:r>
                        <a:rPr lang="en-US" sz="1600" b="1" dirty="0">
                          <a:solidFill>
                            <a:schemeClr val="bg1"/>
                          </a:solidFill>
                          <a:latin typeface="+mj-lt"/>
                          <a:ea typeface="휴먼명조"/>
                        </a:rPr>
                        <a:t>2010</a:t>
                      </a:r>
                      <a:endParaRPr lang="en-US" sz="1600" b="1" dirty="0">
                        <a:solidFill>
                          <a:schemeClr val="bg1"/>
                        </a:solidFill>
                        <a:latin typeface="+mj-lt"/>
                      </a:endParaRPr>
                    </a:p>
                  </a:txBody>
                  <a:tcPr marL="64533" marR="64533" marT="17842" marB="17842" anchor="ctr"/>
                </a:tc>
                <a:tc>
                  <a:txBody>
                    <a:bodyPr/>
                    <a:lstStyle/>
                    <a:p>
                      <a:pPr marL="0" marR="0" algn="ctr">
                        <a:lnSpc>
                          <a:spcPct val="100000"/>
                        </a:lnSpc>
                        <a:spcBef>
                          <a:spcPts val="0"/>
                        </a:spcBef>
                        <a:spcAft>
                          <a:spcPts val="0"/>
                        </a:spcAft>
                      </a:pPr>
                      <a:r>
                        <a:rPr lang="en-US" sz="1600" b="1" dirty="0">
                          <a:solidFill>
                            <a:schemeClr val="bg1"/>
                          </a:solidFill>
                          <a:latin typeface="+mj-lt"/>
                          <a:ea typeface="휴먼명조"/>
                        </a:rPr>
                        <a:t>2011</a:t>
                      </a:r>
                      <a:endParaRPr lang="en-US" sz="1600" b="1" dirty="0">
                        <a:solidFill>
                          <a:schemeClr val="bg1"/>
                        </a:solidFill>
                        <a:latin typeface="+mj-lt"/>
                      </a:endParaRPr>
                    </a:p>
                  </a:txBody>
                  <a:tcPr marL="64533" marR="64533" marT="17842" marB="17842" anchor="ctr"/>
                </a:tc>
              </a:tr>
              <a:tr h="504057">
                <a:tc>
                  <a:txBody>
                    <a:bodyPr/>
                    <a:lstStyle/>
                    <a:p>
                      <a:pPr marL="0" marR="0" algn="ctr">
                        <a:lnSpc>
                          <a:spcPct val="160000"/>
                        </a:lnSpc>
                        <a:spcBef>
                          <a:spcPts val="0"/>
                        </a:spcBef>
                        <a:spcAft>
                          <a:spcPts val="0"/>
                        </a:spcAft>
                      </a:pPr>
                      <a:r>
                        <a:rPr lang="en-US" sz="1600" b="1" dirty="0">
                          <a:solidFill>
                            <a:srgbClr val="000000"/>
                          </a:solidFill>
                          <a:latin typeface="+mj-lt"/>
                          <a:ea typeface="바탕"/>
                        </a:rPr>
                        <a:t>Case</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270,163</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254,809</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255,341</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293,988</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smtClean="0">
                          <a:solidFill>
                            <a:srgbClr val="000000"/>
                          </a:solidFill>
                          <a:latin typeface="+mj-lt"/>
                          <a:ea typeface="휴먼명조"/>
                        </a:rPr>
                        <a:t>312,723</a:t>
                      </a:r>
                      <a:endParaRPr lang="en-US" sz="1600" b="1" dirty="0">
                        <a:solidFill>
                          <a:srgbClr val="000000"/>
                        </a:solidFill>
                        <a:latin typeface="+mj-lt"/>
                      </a:endParaRPr>
                    </a:p>
                  </a:txBody>
                  <a:tcPr marL="64533" marR="64533" marT="17842" marB="17842" anchor="ctr"/>
                </a:tc>
              </a:tr>
              <a:tr h="576064">
                <a:tc>
                  <a:txBody>
                    <a:bodyPr/>
                    <a:lstStyle/>
                    <a:p>
                      <a:pPr marL="0" marR="0" algn="ctr">
                        <a:lnSpc>
                          <a:spcPct val="160000"/>
                        </a:lnSpc>
                        <a:spcBef>
                          <a:spcPts val="0"/>
                        </a:spcBef>
                        <a:spcAft>
                          <a:spcPts val="0"/>
                        </a:spcAft>
                      </a:pPr>
                      <a:r>
                        <a:rPr lang="en-US" sz="1600" b="1" dirty="0">
                          <a:solidFill>
                            <a:srgbClr val="000000"/>
                          </a:solidFill>
                          <a:latin typeface="+mj-lt"/>
                          <a:ea typeface="바탕"/>
                        </a:rPr>
                        <a:t>Weight</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11,799</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11,731</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11,301</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a:solidFill>
                            <a:srgbClr val="000000"/>
                          </a:solidFill>
                          <a:latin typeface="+mj-lt"/>
                          <a:ea typeface="휴먼명조"/>
                        </a:rPr>
                        <a:t>12,905</a:t>
                      </a:r>
                      <a:endParaRPr lang="en-US" sz="1600" b="1">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a:solidFill>
                            <a:srgbClr val="000000"/>
                          </a:solidFill>
                          <a:latin typeface="+mj-lt"/>
                          <a:ea typeface="휴먼명조"/>
                        </a:rPr>
                        <a:t>13,471</a:t>
                      </a:r>
                      <a:endParaRPr lang="en-US" sz="1600" b="1">
                        <a:solidFill>
                          <a:srgbClr val="000000"/>
                        </a:solidFill>
                        <a:latin typeface="+mj-lt"/>
                      </a:endParaRPr>
                    </a:p>
                  </a:txBody>
                  <a:tcPr marL="64533" marR="64533" marT="17842" marB="17842" anchor="ctr"/>
                </a:tc>
              </a:tr>
              <a:tr h="504056">
                <a:tc>
                  <a:txBody>
                    <a:bodyPr/>
                    <a:lstStyle/>
                    <a:p>
                      <a:pPr marL="0" marR="0" algn="ctr">
                        <a:lnSpc>
                          <a:spcPct val="160000"/>
                        </a:lnSpc>
                        <a:spcBef>
                          <a:spcPts val="0"/>
                        </a:spcBef>
                        <a:spcAft>
                          <a:spcPts val="0"/>
                        </a:spcAft>
                      </a:pPr>
                      <a:r>
                        <a:rPr lang="en-US" sz="1600" b="1" dirty="0">
                          <a:solidFill>
                            <a:srgbClr val="000000"/>
                          </a:solidFill>
                          <a:latin typeface="+mj-lt"/>
                          <a:ea typeface="바탕"/>
                        </a:rPr>
                        <a:t>Amount</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8,449</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9,860</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8,434</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a:solidFill>
                            <a:srgbClr val="000000"/>
                          </a:solidFill>
                          <a:latin typeface="+mj-lt"/>
                          <a:ea typeface="휴먼명조"/>
                        </a:rPr>
                        <a:t>10,358</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a:solidFill>
                            <a:srgbClr val="000000"/>
                          </a:solidFill>
                          <a:latin typeface="+mj-lt"/>
                          <a:ea typeface="휴먼명조"/>
                        </a:rPr>
                        <a:t>13,212</a:t>
                      </a:r>
                      <a:endParaRPr lang="en-US" sz="1600" b="1">
                        <a:solidFill>
                          <a:srgbClr val="000000"/>
                        </a:solidFill>
                        <a:latin typeface="+mj-lt"/>
                      </a:endParaRPr>
                    </a:p>
                  </a:txBody>
                  <a:tcPr marL="64533" marR="64533" marT="17842" marB="17842" anchor="ctr"/>
                </a:tc>
              </a:tr>
              <a:tr h="228600">
                <a:tc>
                  <a:txBody>
                    <a:bodyPr/>
                    <a:lstStyle/>
                    <a:p>
                      <a:pPr marL="0" marR="0" algn="ctr">
                        <a:lnSpc>
                          <a:spcPct val="150000"/>
                        </a:lnSpc>
                        <a:spcBef>
                          <a:spcPts val="0"/>
                        </a:spcBef>
                        <a:spcAft>
                          <a:spcPts val="0"/>
                        </a:spcAft>
                      </a:pPr>
                      <a:r>
                        <a:rPr lang="en-US" sz="1600" b="1" dirty="0">
                          <a:solidFill>
                            <a:srgbClr val="000000"/>
                          </a:solidFill>
                          <a:latin typeface="+mj-lt"/>
                          <a:ea typeface="바탕"/>
                        </a:rPr>
                        <a:t>Reject</a:t>
                      </a:r>
                      <a:endParaRPr lang="en-US" sz="1600" b="1" dirty="0">
                        <a:solidFill>
                          <a:srgbClr val="000000"/>
                        </a:solidFill>
                        <a:latin typeface="+mj-lt"/>
                      </a:endParaRPr>
                    </a:p>
                    <a:p>
                      <a:pPr marL="0" marR="0" algn="ctr">
                        <a:lnSpc>
                          <a:spcPct val="150000"/>
                        </a:lnSpc>
                        <a:spcBef>
                          <a:spcPts val="0"/>
                        </a:spcBef>
                        <a:spcAft>
                          <a:spcPts val="0"/>
                        </a:spcAft>
                      </a:pPr>
                      <a:r>
                        <a:rPr lang="en-US" sz="1600" b="1" dirty="0">
                          <a:solidFill>
                            <a:srgbClr val="000000"/>
                          </a:solidFill>
                          <a:latin typeface="+mj-lt"/>
                          <a:ea typeface="바탕"/>
                        </a:rPr>
                        <a:t>(Rate)</a:t>
                      </a:r>
                      <a:endParaRPr lang="en-US" sz="1600" b="1" dirty="0">
                        <a:solidFill>
                          <a:srgbClr val="000000"/>
                        </a:solidFill>
                        <a:latin typeface="+mj-lt"/>
                      </a:endParaRPr>
                    </a:p>
                  </a:txBody>
                  <a:tcPr marL="64533" marR="64533" marT="17842" marB="17842" anchor="ctr"/>
                </a:tc>
                <a:tc>
                  <a:txBody>
                    <a:bodyPr/>
                    <a:lstStyle/>
                    <a:p>
                      <a:pPr marL="0" marR="0" algn="ctr">
                        <a:lnSpc>
                          <a:spcPct val="150000"/>
                        </a:lnSpc>
                        <a:spcBef>
                          <a:spcPts val="0"/>
                        </a:spcBef>
                        <a:spcAft>
                          <a:spcPts val="0"/>
                        </a:spcAft>
                      </a:pPr>
                      <a:r>
                        <a:rPr lang="en-US" sz="1600" b="1" dirty="0">
                          <a:solidFill>
                            <a:srgbClr val="000000"/>
                          </a:solidFill>
                          <a:latin typeface="+mj-lt"/>
                          <a:ea typeface="휴먼명조"/>
                        </a:rPr>
                        <a:t>1,448</a:t>
                      </a:r>
                      <a:endParaRPr lang="en-US" sz="1600" b="1" dirty="0">
                        <a:solidFill>
                          <a:srgbClr val="000000"/>
                        </a:solidFill>
                        <a:latin typeface="+mj-lt"/>
                      </a:endParaRPr>
                    </a:p>
                    <a:p>
                      <a:pPr marL="0" marR="0" algn="ctr">
                        <a:lnSpc>
                          <a:spcPct val="150000"/>
                        </a:lnSpc>
                        <a:spcBef>
                          <a:spcPts val="0"/>
                        </a:spcBef>
                        <a:spcAft>
                          <a:spcPts val="0"/>
                        </a:spcAft>
                      </a:pPr>
                      <a:r>
                        <a:rPr lang="en-US" sz="1600" b="1" dirty="0">
                          <a:solidFill>
                            <a:srgbClr val="000000"/>
                          </a:solidFill>
                          <a:latin typeface="+mj-lt"/>
                          <a:ea typeface="휴먼명조"/>
                        </a:rPr>
                        <a:t>(0.54%)</a:t>
                      </a:r>
                      <a:endParaRPr lang="en-US" sz="1600" b="1" dirty="0">
                        <a:solidFill>
                          <a:srgbClr val="000000"/>
                        </a:solidFill>
                        <a:latin typeface="+mj-lt"/>
                      </a:endParaRPr>
                    </a:p>
                  </a:txBody>
                  <a:tcPr marL="64533" marR="64533" marT="17842" marB="17842" anchor="ctr"/>
                </a:tc>
                <a:tc>
                  <a:txBody>
                    <a:bodyPr/>
                    <a:lstStyle/>
                    <a:p>
                      <a:pPr marL="0" marR="0" algn="ctr">
                        <a:lnSpc>
                          <a:spcPct val="150000"/>
                        </a:lnSpc>
                        <a:spcBef>
                          <a:spcPts val="0"/>
                        </a:spcBef>
                        <a:spcAft>
                          <a:spcPts val="0"/>
                        </a:spcAft>
                      </a:pPr>
                      <a:r>
                        <a:rPr lang="en-US" sz="1600" b="1">
                          <a:solidFill>
                            <a:srgbClr val="000000"/>
                          </a:solidFill>
                          <a:latin typeface="+mj-lt"/>
                          <a:ea typeface="휴먼명조"/>
                        </a:rPr>
                        <a:t>1,020</a:t>
                      </a:r>
                      <a:endParaRPr lang="en-US" sz="1600" b="1">
                        <a:solidFill>
                          <a:srgbClr val="000000"/>
                        </a:solidFill>
                        <a:latin typeface="+mj-lt"/>
                      </a:endParaRPr>
                    </a:p>
                    <a:p>
                      <a:pPr marL="0" marR="0" algn="ctr">
                        <a:lnSpc>
                          <a:spcPct val="150000"/>
                        </a:lnSpc>
                        <a:spcBef>
                          <a:spcPts val="0"/>
                        </a:spcBef>
                        <a:spcAft>
                          <a:spcPts val="0"/>
                        </a:spcAft>
                      </a:pPr>
                      <a:r>
                        <a:rPr lang="en-US" sz="1600" b="1">
                          <a:solidFill>
                            <a:srgbClr val="000000"/>
                          </a:solidFill>
                          <a:latin typeface="+mj-lt"/>
                          <a:ea typeface="휴먼명조"/>
                        </a:rPr>
                        <a:t>(0.40%)</a:t>
                      </a:r>
                      <a:endParaRPr lang="en-US" sz="1600" b="1">
                        <a:solidFill>
                          <a:srgbClr val="000000"/>
                        </a:solidFill>
                        <a:latin typeface="+mj-lt"/>
                      </a:endParaRPr>
                    </a:p>
                  </a:txBody>
                  <a:tcPr marL="64533" marR="64533" marT="17842" marB="17842" anchor="ctr"/>
                </a:tc>
                <a:tc>
                  <a:txBody>
                    <a:bodyPr/>
                    <a:lstStyle/>
                    <a:p>
                      <a:pPr marL="0" marR="0" algn="ctr">
                        <a:lnSpc>
                          <a:spcPct val="150000"/>
                        </a:lnSpc>
                        <a:spcBef>
                          <a:spcPts val="0"/>
                        </a:spcBef>
                        <a:spcAft>
                          <a:spcPts val="0"/>
                        </a:spcAft>
                      </a:pPr>
                      <a:r>
                        <a:rPr lang="en-US" sz="1600" b="1" dirty="0">
                          <a:solidFill>
                            <a:srgbClr val="000000"/>
                          </a:solidFill>
                          <a:latin typeface="+mj-lt"/>
                          <a:ea typeface="휴먼명조"/>
                        </a:rPr>
                        <a:t>1,229</a:t>
                      </a:r>
                      <a:endParaRPr lang="en-US" sz="1600" b="1" dirty="0">
                        <a:solidFill>
                          <a:srgbClr val="000000"/>
                        </a:solidFill>
                        <a:latin typeface="+mj-lt"/>
                      </a:endParaRPr>
                    </a:p>
                    <a:p>
                      <a:pPr marL="0" marR="0" algn="ctr">
                        <a:lnSpc>
                          <a:spcPct val="150000"/>
                        </a:lnSpc>
                        <a:spcBef>
                          <a:spcPts val="0"/>
                        </a:spcBef>
                        <a:spcAft>
                          <a:spcPts val="0"/>
                        </a:spcAft>
                      </a:pPr>
                      <a:r>
                        <a:rPr lang="en-US" sz="1600" b="1" dirty="0">
                          <a:solidFill>
                            <a:srgbClr val="000000"/>
                          </a:solidFill>
                          <a:latin typeface="+mj-lt"/>
                          <a:ea typeface="휴먼명조"/>
                        </a:rPr>
                        <a:t>(0.48%)</a:t>
                      </a:r>
                      <a:endParaRPr lang="en-US" sz="1600" b="1" dirty="0">
                        <a:solidFill>
                          <a:srgbClr val="000000"/>
                        </a:solidFill>
                        <a:latin typeface="+mj-lt"/>
                      </a:endParaRPr>
                    </a:p>
                  </a:txBody>
                  <a:tcPr marL="64533" marR="64533" marT="17842" marB="17842" anchor="ctr"/>
                </a:tc>
                <a:tc>
                  <a:txBody>
                    <a:bodyPr/>
                    <a:lstStyle/>
                    <a:p>
                      <a:pPr marL="0" marR="0" algn="ctr">
                        <a:lnSpc>
                          <a:spcPct val="150000"/>
                        </a:lnSpc>
                        <a:spcBef>
                          <a:spcPts val="0"/>
                        </a:spcBef>
                        <a:spcAft>
                          <a:spcPts val="0"/>
                        </a:spcAft>
                      </a:pPr>
                      <a:r>
                        <a:rPr lang="en-US" sz="1600" b="1" dirty="0">
                          <a:solidFill>
                            <a:srgbClr val="000000"/>
                          </a:solidFill>
                          <a:latin typeface="+mj-lt"/>
                          <a:ea typeface="휴먼명조"/>
                        </a:rPr>
                        <a:t>1,143</a:t>
                      </a:r>
                      <a:endParaRPr lang="en-US" sz="1600" b="1" dirty="0">
                        <a:solidFill>
                          <a:srgbClr val="000000"/>
                        </a:solidFill>
                        <a:latin typeface="+mj-lt"/>
                      </a:endParaRPr>
                    </a:p>
                    <a:p>
                      <a:pPr marL="0" marR="0" algn="ctr">
                        <a:lnSpc>
                          <a:spcPct val="150000"/>
                        </a:lnSpc>
                        <a:spcBef>
                          <a:spcPts val="0"/>
                        </a:spcBef>
                        <a:spcAft>
                          <a:spcPts val="0"/>
                        </a:spcAft>
                      </a:pPr>
                      <a:r>
                        <a:rPr lang="en-US" sz="1600" b="1" dirty="0">
                          <a:solidFill>
                            <a:srgbClr val="000000"/>
                          </a:solidFill>
                          <a:latin typeface="+mj-lt"/>
                          <a:ea typeface="휴먼명조"/>
                        </a:rPr>
                        <a:t>(0.39%)</a:t>
                      </a:r>
                      <a:endParaRPr lang="en-US" sz="1600" b="1" dirty="0">
                        <a:solidFill>
                          <a:srgbClr val="000000"/>
                        </a:solidFill>
                        <a:latin typeface="+mj-lt"/>
                      </a:endParaRPr>
                    </a:p>
                  </a:txBody>
                  <a:tcPr marL="64533" marR="64533" marT="17842" marB="17842" anchor="ctr"/>
                </a:tc>
                <a:tc>
                  <a:txBody>
                    <a:bodyPr/>
                    <a:lstStyle/>
                    <a:p>
                      <a:pPr marL="0" marR="0" algn="ctr">
                        <a:lnSpc>
                          <a:spcPct val="160000"/>
                        </a:lnSpc>
                        <a:spcBef>
                          <a:spcPts val="0"/>
                        </a:spcBef>
                        <a:spcAft>
                          <a:spcPts val="0"/>
                        </a:spcAft>
                      </a:pPr>
                      <a:r>
                        <a:rPr lang="en-US" sz="1600" b="1" dirty="0" smtClean="0">
                          <a:solidFill>
                            <a:srgbClr val="000000"/>
                          </a:solidFill>
                          <a:latin typeface="+mj-lt"/>
                          <a:ea typeface="휴먼명조"/>
                        </a:rPr>
                        <a:t>1,015</a:t>
                      </a:r>
                      <a:endParaRPr lang="en-US" sz="1600" b="1" dirty="0">
                        <a:solidFill>
                          <a:srgbClr val="000000"/>
                        </a:solidFill>
                        <a:latin typeface="+mj-lt"/>
                      </a:endParaRPr>
                    </a:p>
                    <a:p>
                      <a:pPr marL="0" marR="0" algn="ctr">
                        <a:lnSpc>
                          <a:spcPct val="160000"/>
                        </a:lnSpc>
                        <a:spcBef>
                          <a:spcPts val="0"/>
                        </a:spcBef>
                        <a:spcAft>
                          <a:spcPts val="0"/>
                        </a:spcAft>
                      </a:pPr>
                      <a:r>
                        <a:rPr lang="en-US" sz="1600" b="1" dirty="0">
                          <a:solidFill>
                            <a:srgbClr val="000000"/>
                          </a:solidFill>
                          <a:latin typeface="+mj-lt"/>
                          <a:ea typeface="휴먼명조"/>
                        </a:rPr>
                        <a:t>(</a:t>
                      </a:r>
                      <a:r>
                        <a:rPr lang="en-US" sz="1600" b="1" dirty="0" smtClean="0">
                          <a:solidFill>
                            <a:srgbClr val="000000"/>
                          </a:solidFill>
                          <a:latin typeface="+mj-lt"/>
                          <a:ea typeface="휴먼명조"/>
                        </a:rPr>
                        <a:t>0.32%)</a:t>
                      </a:r>
                      <a:endParaRPr lang="en-US" sz="1600" b="1" dirty="0">
                        <a:solidFill>
                          <a:srgbClr val="000000"/>
                        </a:solidFill>
                        <a:latin typeface="+mj-lt"/>
                      </a:endParaRPr>
                    </a:p>
                  </a:txBody>
                  <a:tcPr marL="64533" marR="64533" marT="17842" marB="17842" anchor="ctr"/>
                </a:tc>
              </a:tr>
            </a:tbl>
          </a:graphicData>
        </a:graphic>
      </p:graphicFrame>
      <p:sp>
        <p:nvSpPr>
          <p:cNvPr id="14" name="오른쪽 화살표 13"/>
          <p:cNvSpPr/>
          <p:nvPr/>
        </p:nvSpPr>
        <p:spPr>
          <a:xfrm rot="21409932">
            <a:off x="933197" y="5632913"/>
            <a:ext cx="7567890" cy="37335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a:p>
        </p:txBody>
      </p:sp>
      <p:sp>
        <p:nvSpPr>
          <p:cNvPr id="11" name="TextBox 10"/>
          <p:cNvSpPr txBox="1"/>
          <p:nvPr/>
        </p:nvSpPr>
        <p:spPr>
          <a:xfrm>
            <a:off x="2055098" y="5286388"/>
            <a:ext cx="5484194" cy="707886"/>
          </a:xfrm>
          <a:prstGeom prst="rect">
            <a:avLst/>
          </a:prstGeom>
          <a:noFill/>
        </p:spPr>
        <p:txBody>
          <a:bodyPr wrap="none" rtlCol="0">
            <a:spAutoFit/>
          </a:bodyPr>
          <a:lstStyle/>
          <a:p>
            <a:r>
              <a:rPr lang="en-US" altLang="ko-KR" sz="4000" b="1" dirty="0" smtClean="0">
                <a:solidFill>
                  <a:srgbClr val="FF0000"/>
                </a:solidFill>
              </a:rPr>
              <a:t>Increasing Every years</a:t>
            </a:r>
            <a:endParaRPr lang="ko-KR" altLang="en-US" sz="4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내용 개체 틀 2"/>
          <p:cNvSpPr>
            <a:spLocks noGrp="1"/>
          </p:cNvSpPr>
          <p:nvPr>
            <p:ph idx="1"/>
          </p:nvPr>
        </p:nvSpPr>
        <p:spPr bwMode="auto">
          <a:xfrm>
            <a:off x="427038" y="1120775"/>
            <a:ext cx="8315325" cy="50768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ko-KR" altLang="en-US" sz="2800" b="1" dirty="0" smtClean="0">
                <a:solidFill>
                  <a:srgbClr val="0070C0"/>
                </a:solidFill>
                <a:latin typeface="Arial" charset="0"/>
                <a:ea typeface="맑은 고딕" pitchFamily="50" charset="-127"/>
                <a:cs typeface="Arial" charset="0"/>
              </a:rPr>
              <a:t> </a:t>
            </a:r>
            <a:r>
              <a:rPr lang="en-US" altLang="ko-KR" sz="2800" b="1" dirty="0" smtClean="0">
                <a:solidFill>
                  <a:srgbClr val="0070C0"/>
                </a:solidFill>
                <a:latin typeface="Arial" charset="0"/>
                <a:ea typeface="맑은 고딕" pitchFamily="50" charset="-127"/>
                <a:cs typeface="Arial" charset="0"/>
              </a:rPr>
              <a:t>Positive list system(PLS) will be adopted.</a:t>
            </a:r>
          </a:p>
          <a:p>
            <a:pPr>
              <a:buFont typeface="Wingdings" pitchFamily="2" charset="2"/>
              <a:buChar char="v"/>
            </a:pPr>
            <a:endParaRPr lang="en-US" altLang="ko-KR" sz="1000" b="1" dirty="0" smtClean="0">
              <a:latin typeface="Arial" charset="0"/>
              <a:ea typeface="맑은 고딕" pitchFamily="50" charset="-127"/>
              <a:cs typeface="Arial" charset="0"/>
            </a:endParaRPr>
          </a:p>
          <a:p>
            <a:pPr lvl="1">
              <a:lnSpc>
                <a:spcPct val="150000"/>
              </a:lnSpc>
              <a:buFontTx/>
              <a:buBlip>
                <a:blip r:embed="rId2"/>
              </a:buBlip>
            </a:pPr>
            <a:r>
              <a:rPr lang="en-US" altLang="ko-KR" sz="2400" b="1" dirty="0" smtClean="0">
                <a:latin typeface="Arial" charset="0"/>
                <a:ea typeface="맑은 고딕" pitchFamily="50" charset="-127"/>
                <a:cs typeface="Arial" charset="0"/>
              </a:rPr>
              <a:t> Background</a:t>
            </a:r>
          </a:p>
          <a:p>
            <a:pPr lvl="1">
              <a:lnSpc>
                <a:spcPct val="150000"/>
              </a:lnSpc>
              <a:buFontTx/>
              <a:buBlip>
                <a:blip r:embed="rId2"/>
              </a:buBlip>
            </a:pPr>
            <a:endParaRPr lang="en-US" altLang="ko-KR" sz="1000" b="1"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Increasing food imports, accuracy of risk assessment has been challenged due to the fact that the imported foods are applied with MRLs in codex or tentative residue limits in similar agriculture products, livestock products and aquatic products. </a:t>
            </a:r>
          </a:p>
          <a:p>
            <a:pPr lvl="1" algn="just"/>
            <a:r>
              <a:rPr lang="en-US" altLang="ko-KR" sz="2400" dirty="0" smtClean="0">
                <a:latin typeface="Arial" charset="0"/>
                <a:ea typeface="맑은 고딕" pitchFamily="50" charset="-127"/>
                <a:cs typeface="Arial" charset="0"/>
              </a:rPr>
              <a:t>So, </a:t>
            </a:r>
            <a:r>
              <a:rPr lang="en-US" altLang="ko-KR" sz="2400" u="sng" dirty="0" smtClean="0">
                <a:solidFill>
                  <a:srgbClr val="C00000"/>
                </a:solidFill>
                <a:latin typeface="Arial" charset="0"/>
                <a:ea typeface="맑은 고딕" pitchFamily="50" charset="-127"/>
                <a:cs typeface="Arial" charset="0"/>
              </a:rPr>
              <a:t>it is necessary to evaluate the safety of the pesticides, which compounds are not registered in Korea, to protect human health.</a:t>
            </a:r>
            <a:endParaRPr lang="ko-KR" altLang="en-US" sz="2400" u="sng" dirty="0" smtClean="0">
              <a:solidFill>
                <a:srgbClr val="C00000"/>
              </a:solidFill>
              <a:latin typeface="Arial" charset="0"/>
              <a:ea typeface="맑은 고딕" pitchFamily="50" charset="-127"/>
              <a:cs typeface="Arial" charset="0"/>
            </a:endParaRPr>
          </a:p>
        </p:txBody>
      </p:sp>
      <p:sp>
        <p:nvSpPr>
          <p:cNvPr id="3" name="AutoShape 26"/>
          <p:cNvSpPr>
            <a:spLocks noChangeArrowheads="1"/>
          </p:cNvSpPr>
          <p:nvPr/>
        </p:nvSpPr>
        <p:spPr bwMode="auto">
          <a:xfrm>
            <a:off x="1163638" y="280988"/>
            <a:ext cx="6816725" cy="642937"/>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2800" b="1" dirty="0">
                <a:solidFill>
                  <a:schemeClr val="bg1"/>
                </a:solidFill>
                <a:latin typeface="Arial" pitchFamily="34" charset="0"/>
                <a:ea typeface="맑은 고딕" pitchFamily="50" charset="-127"/>
                <a:cs typeface="Arial" pitchFamily="34" charset="0"/>
              </a:rPr>
              <a:t>Promoting New regulations in Korea </a:t>
            </a:r>
            <a:endParaRPr lang="ko-KR" altLang="en-US" sz="2800" b="1" dirty="0">
              <a:solidFill>
                <a:schemeClr val="bg1"/>
              </a:solidFill>
              <a:latin typeface="Arial" pitchFamily="34" charset="0"/>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내용 개체 틀 2"/>
          <p:cNvSpPr>
            <a:spLocks noGrp="1"/>
          </p:cNvSpPr>
          <p:nvPr>
            <p:ph idx="1"/>
          </p:nvPr>
        </p:nvSpPr>
        <p:spPr bwMode="auto">
          <a:xfrm>
            <a:off x="452438" y="781050"/>
            <a:ext cx="8315325" cy="5187950"/>
          </a:xfrm>
          <a:noFill/>
          <a:ln>
            <a:miter lim="800000"/>
            <a:headEnd/>
            <a:tailEnd/>
          </a:ln>
        </p:spPr>
        <p:txBody>
          <a:bodyPr vert="horz" wrap="square" lIns="91440" tIns="45720" rIns="91440" bIns="45720" numCol="1" anchor="t" anchorCtr="0" compatLnSpc="1">
            <a:prstTxWarp prst="textNoShape">
              <a:avLst/>
            </a:prstTxWarp>
          </a:bodyPr>
          <a:lstStyle/>
          <a:p>
            <a:pPr algn="just">
              <a:buFontTx/>
              <a:buBlip>
                <a:blip r:embed="rId2"/>
              </a:buBlip>
            </a:pPr>
            <a:r>
              <a:rPr lang="en-US" altLang="ko-KR" sz="2400" b="1" dirty="0" smtClean="0">
                <a:latin typeface="Arial" charset="0"/>
                <a:ea typeface="맑은 고딕" pitchFamily="50" charset="-127"/>
                <a:cs typeface="Arial" charset="0"/>
              </a:rPr>
              <a:t>Recently, the following works have being processed.</a:t>
            </a:r>
            <a:endParaRPr lang="en-US" altLang="ko-KR" sz="2400" b="1" dirty="0" smtClean="0">
              <a:solidFill>
                <a:srgbClr val="FF0000"/>
              </a:solidFill>
              <a:latin typeface="Arial" charset="0"/>
              <a:ea typeface="맑은 고딕" pitchFamily="50" charset="-127"/>
              <a:cs typeface="Arial" charset="0"/>
            </a:endParaRPr>
          </a:p>
          <a:p>
            <a:pPr algn="just">
              <a:buFontTx/>
              <a:buBlip>
                <a:blip r:embed="rId2"/>
              </a:buBlip>
            </a:pPr>
            <a:endParaRPr lang="en-US" altLang="ko-KR" sz="2400" b="1" dirty="0" smtClean="0">
              <a:latin typeface="Arial" charset="0"/>
              <a:ea typeface="맑은 고딕" pitchFamily="50" charset="-127"/>
              <a:cs typeface="Arial" charset="0"/>
            </a:endParaRPr>
          </a:p>
          <a:p>
            <a:pPr lvl="1" algn="just"/>
            <a:r>
              <a:rPr lang="en-US" altLang="ko-KR" sz="2000" dirty="0" smtClean="0">
                <a:latin typeface="Arial" charset="0"/>
                <a:ea typeface="맑은 고딕" pitchFamily="50" charset="-127"/>
                <a:cs typeface="Arial" charset="0"/>
              </a:rPr>
              <a:t>The MRLs before 2000 were adopted from MRLs of foreign countries, not based on scientific data. So, the MRLs should be re-evaluated for safety.</a:t>
            </a:r>
          </a:p>
          <a:p>
            <a:pPr lvl="1" algn="just"/>
            <a:endParaRPr lang="en-US" altLang="ko-KR" sz="2000" dirty="0" smtClean="0">
              <a:latin typeface="Arial" charset="0"/>
              <a:ea typeface="맑은 고딕" pitchFamily="50" charset="-127"/>
              <a:cs typeface="Arial" charset="0"/>
            </a:endParaRPr>
          </a:p>
          <a:p>
            <a:pPr lvl="2" algn="just"/>
            <a:r>
              <a:rPr lang="en-US" altLang="ko-KR" sz="2000" u="sng" dirty="0" smtClean="0">
                <a:solidFill>
                  <a:srgbClr val="C00000"/>
                </a:solidFill>
                <a:latin typeface="Arial" charset="0"/>
                <a:ea typeface="맑은 고딕" pitchFamily="50" charset="-127"/>
                <a:cs typeface="Arial" charset="0"/>
              </a:rPr>
              <a:t>The pesticide and veterinary drug MRLs, which are not registered in Korea, are planned to be deleted from Korea Food Code.</a:t>
            </a:r>
          </a:p>
          <a:p>
            <a:pPr lvl="2" algn="just"/>
            <a:r>
              <a:rPr lang="en-US" altLang="ko-KR" sz="1600" dirty="0" smtClean="0">
                <a:solidFill>
                  <a:srgbClr val="3333CC"/>
                </a:solidFill>
                <a:latin typeface="Arial" charset="0"/>
                <a:ea typeface="맑은 고딕" pitchFamily="50" charset="-127"/>
                <a:cs typeface="Arial" charset="0"/>
              </a:rPr>
              <a:t>See Withdrawn MRLs List (next presentation)</a:t>
            </a:r>
          </a:p>
          <a:p>
            <a:pPr lvl="1" algn="just"/>
            <a:endParaRPr lang="en-US" altLang="ko-KR" sz="2000" dirty="0" smtClean="0">
              <a:latin typeface="Arial" charset="0"/>
              <a:ea typeface="맑은 고딕" pitchFamily="50" charset="-127"/>
              <a:cs typeface="Arial" charset="0"/>
            </a:endParaRPr>
          </a:p>
          <a:p>
            <a:pPr lvl="1" algn="just"/>
            <a:r>
              <a:rPr lang="en-US" altLang="ko-KR" sz="2000" dirty="0" smtClean="0">
                <a:latin typeface="Arial" charset="0"/>
                <a:ea typeface="맑은 고딕" pitchFamily="50" charset="-127"/>
                <a:cs typeface="Arial" charset="0"/>
              </a:rPr>
              <a:t>Exemption</a:t>
            </a:r>
            <a:r>
              <a:rPr lang="ko-KR" altLang="en-US" sz="2000" dirty="0" smtClean="0">
                <a:latin typeface="Arial" charset="0"/>
                <a:ea typeface="맑은 고딕" pitchFamily="50" charset="-127"/>
                <a:cs typeface="Arial" charset="0"/>
              </a:rPr>
              <a:t> </a:t>
            </a:r>
            <a:r>
              <a:rPr lang="en-US" altLang="ko-KR" sz="2000" dirty="0" smtClean="0">
                <a:latin typeface="Arial" charset="0"/>
                <a:ea typeface="맑은 고딕" pitchFamily="50" charset="-127"/>
                <a:cs typeface="Arial" charset="0"/>
              </a:rPr>
              <a:t>list will be considered and developed.</a:t>
            </a:r>
          </a:p>
          <a:p>
            <a:pPr lvl="1" algn="just"/>
            <a:endParaRPr lang="en-US" altLang="ko-KR" sz="2000" dirty="0" smtClean="0">
              <a:latin typeface="Arial" charset="0"/>
              <a:ea typeface="맑은 고딕" pitchFamily="50" charset="-127"/>
              <a:cs typeface="Arial" charset="0"/>
            </a:endParaRPr>
          </a:p>
          <a:p>
            <a:pPr lvl="1" algn="just"/>
            <a:r>
              <a:rPr lang="en-US" altLang="ko-KR" sz="2000" dirty="0" smtClean="0">
                <a:latin typeface="Arial" charset="0"/>
                <a:ea typeface="맑은 고딕" pitchFamily="50" charset="-127"/>
                <a:cs typeface="Arial" charset="0"/>
              </a:rPr>
              <a:t>The compounds that should not be detected in foods will be listed as the compound can be harmful to human health.</a:t>
            </a:r>
          </a:p>
        </p:txBody>
      </p:sp>
      <p:sp>
        <p:nvSpPr>
          <p:cNvPr id="3" name="오른쪽 화살표 2"/>
          <p:cNvSpPr/>
          <p:nvPr/>
        </p:nvSpPr>
        <p:spPr>
          <a:xfrm>
            <a:off x="1193800" y="3071810"/>
            <a:ext cx="406400"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List of pesticide MRLs to be deleted</a:t>
            </a:r>
            <a:endParaRPr lang="ko-KR" altLang="en-US" sz="3200" b="1" dirty="0">
              <a:solidFill>
                <a:schemeClr val="bg1"/>
              </a:solidFill>
              <a:latin typeface="Arial" pitchFamily="34" charset="0"/>
              <a:ea typeface="맑은 고딕" pitchFamily="50" charset="-127"/>
              <a:cs typeface="Arial" pitchFamily="34" charset="0"/>
            </a:endParaRPr>
          </a:p>
        </p:txBody>
      </p:sp>
      <p:pic>
        <p:nvPicPr>
          <p:cNvPr id="72705" name="Picture 1"/>
          <p:cNvPicPr>
            <a:picLocks noChangeAspect="1" noChangeArrowheads="1"/>
          </p:cNvPicPr>
          <p:nvPr/>
        </p:nvPicPr>
        <p:blipFill>
          <a:blip r:embed="rId2" cstate="print"/>
          <a:srcRect/>
          <a:stretch>
            <a:fillRect/>
          </a:stretch>
        </p:blipFill>
        <p:spPr bwMode="auto">
          <a:xfrm>
            <a:off x="611113" y="1543692"/>
            <a:ext cx="3820559" cy="4837636"/>
          </a:xfrm>
          <a:prstGeom prst="rect">
            <a:avLst/>
          </a:prstGeom>
          <a:noFill/>
          <a:ln w="9525">
            <a:noFill/>
            <a:miter lim="800000"/>
            <a:headEnd/>
            <a:tailEnd/>
          </a:ln>
        </p:spPr>
      </p:pic>
      <p:pic>
        <p:nvPicPr>
          <p:cNvPr id="72706" name="Picture 2"/>
          <p:cNvPicPr>
            <a:picLocks noChangeAspect="1" noChangeArrowheads="1"/>
          </p:cNvPicPr>
          <p:nvPr/>
        </p:nvPicPr>
        <p:blipFill>
          <a:blip r:embed="rId3" cstate="print"/>
          <a:srcRect/>
          <a:stretch>
            <a:fillRect/>
          </a:stretch>
        </p:blipFill>
        <p:spPr bwMode="auto">
          <a:xfrm>
            <a:off x="4860032" y="1544447"/>
            <a:ext cx="3672408" cy="4764873"/>
          </a:xfrm>
          <a:prstGeom prst="rect">
            <a:avLst/>
          </a:prstGeom>
          <a:noFill/>
          <a:ln w="9525">
            <a:noFill/>
            <a:miter lim="800000"/>
            <a:headEnd/>
            <a:tailEnd/>
          </a:ln>
        </p:spPr>
      </p:pic>
      <p:sp>
        <p:nvSpPr>
          <p:cNvPr id="5" name="TextBox 4"/>
          <p:cNvSpPr txBox="1"/>
          <p:nvPr/>
        </p:nvSpPr>
        <p:spPr>
          <a:xfrm>
            <a:off x="611560" y="1196752"/>
            <a:ext cx="1441420" cy="369332"/>
          </a:xfrm>
          <a:prstGeom prst="rect">
            <a:avLst/>
          </a:prstGeom>
          <a:noFill/>
        </p:spPr>
        <p:txBody>
          <a:bodyPr wrap="none" rtlCol="0">
            <a:spAutoFit/>
          </a:bodyPr>
          <a:lstStyle/>
          <a:p>
            <a:r>
              <a:rPr lang="en-US" altLang="ko-KR" b="1" dirty="0" smtClean="0">
                <a:latin typeface="맑은 고딕" pitchFamily="50" charset="-127"/>
                <a:ea typeface="맑은 고딕" pitchFamily="50" charset="-127"/>
              </a:rPr>
              <a:t>&lt;Example&gt;</a:t>
            </a:r>
            <a:endParaRPr lang="ko-KR" altLang="en-US" b="1"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List of veterinary drug MRLs to be deleted</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3" name="TextBox 2"/>
          <p:cNvSpPr txBox="1"/>
          <p:nvPr/>
        </p:nvSpPr>
        <p:spPr>
          <a:xfrm>
            <a:off x="611560" y="1196752"/>
            <a:ext cx="1441420" cy="369332"/>
          </a:xfrm>
          <a:prstGeom prst="rect">
            <a:avLst/>
          </a:prstGeom>
          <a:noFill/>
        </p:spPr>
        <p:txBody>
          <a:bodyPr wrap="none" rtlCol="0">
            <a:spAutoFit/>
          </a:bodyPr>
          <a:lstStyle/>
          <a:p>
            <a:r>
              <a:rPr lang="en-US" altLang="ko-KR" b="1" dirty="0" smtClean="0">
                <a:latin typeface="맑은 고딕" pitchFamily="50" charset="-127"/>
                <a:ea typeface="맑은 고딕" pitchFamily="50" charset="-127"/>
              </a:rPr>
              <a:t>&lt;Example&gt;</a:t>
            </a:r>
            <a:endParaRPr lang="ko-KR" altLang="en-US" b="1" dirty="0">
              <a:latin typeface="맑은 고딕" pitchFamily="50" charset="-127"/>
              <a:ea typeface="맑은 고딕" pitchFamily="50" charset="-127"/>
            </a:endParaRPr>
          </a:p>
        </p:txBody>
      </p:sp>
      <p:pic>
        <p:nvPicPr>
          <p:cNvPr id="87043" name="Picture 3"/>
          <p:cNvPicPr>
            <a:picLocks noChangeAspect="1" noChangeArrowheads="1"/>
          </p:cNvPicPr>
          <p:nvPr/>
        </p:nvPicPr>
        <p:blipFill>
          <a:blip r:embed="rId2" cstate="print"/>
          <a:srcRect/>
          <a:stretch>
            <a:fillRect/>
          </a:stretch>
        </p:blipFill>
        <p:spPr bwMode="auto">
          <a:xfrm>
            <a:off x="683569" y="1484784"/>
            <a:ext cx="3888431" cy="4989714"/>
          </a:xfrm>
          <a:prstGeom prst="rect">
            <a:avLst/>
          </a:prstGeom>
          <a:noFill/>
          <a:ln w="9525">
            <a:noFill/>
            <a:miter lim="800000"/>
            <a:headEnd/>
            <a:tailEnd/>
          </a:ln>
        </p:spPr>
      </p:pic>
      <p:pic>
        <p:nvPicPr>
          <p:cNvPr id="87044" name="Picture 4"/>
          <p:cNvPicPr>
            <a:picLocks noChangeAspect="1" noChangeArrowheads="1"/>
          </p:cNvPicPr>
          <p:nvPr/>
        </p:nvPicPr>
        <p:blipFill>
          <a:blip r:embed="rId3" cstate="print"/>
          <a:srcRect/>
          <a:stretch>
            <a:fillRect/>
          </a:stretch>
        </p:blipFill>
        <p:spPr bwMode="auto">
          <a:xfrm>
            <a:off x="4860032" y="1484783"/>
            <a:ext cx="3815977" cy="4988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1443"/>
          <a:stretch>
            <a:fillRect/>
          </a:stretch>
        </p:blipFill>
        <p:spPr bwMode="auto">
          <a:xfrm>
            <a:off x="539552" y="1419212"/>
            <a:ext cx="3816424" cy="5106132"/>
          </a:xfrm>
          <a:prstGeom prst="rect">
            <a:avLst/>
          </a:prstGeom>
          <a:noFill/>
          <a:ln w="9525">
            <a:solidFill>
              <a:schemeClr val="tx1"/>
            </a:solidFill>
            <a:miter lim="800000"/>
            <a:headEnd/>
            <a:tailEnd/>
          </a:ln>
        </p:spPr>
      </p:pic>
      <p:pic>
        <p:nvPicPr>
          <p:cNvPr id="3" name="Picture 3"/>
          <p:cNvPicPr>
            <a:picLocks noChangeAspect="1" noChangeArrowheads="1"/>
          </p:cNvPicPr>
          <p:nvPr/>
        </p:nvPicPr>
        <p:blipFill>
          <a:blip r:embed="rId3" cstate="print"/>
          <a:srcRect l="1979" t="1624" r="2638" b="2166"/>
          <a:stretch>
            <a:fillRect/>
          </a:stretch>
        </p:blipFill>
        <p:spPr bwMode="auto">
          <a:xfrm>
            <a:off x="4663727" y="1329583"/>
            <a:ext cx="4228753" cy="5195761"/>
          </a:xfrm>
          <a:prstGeom prst="rect">
            <a:avLst/>
          </a:prstGeom>
          <a:noFill/>
          <a:ln w="9525">
            <a:noFill/>
            <a:miter lim="800000"/>
            <a:headEnd/>
            <a:tailEnd/>
          </a:ln>
        </p:spPr>
      </p:pic>
      <p:sp>
        <p:nvSpPr>
          <p:cNvPr id="4"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Exemption list</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5" name="TextBox 4"/>
          <p:cNvSpPr txBox="1"/>
          <p:nvPr/>
        </p:nvSpPr>
        <p:spPr>
          <a:xfrm>
            <a:off x="467544" y="1052736"/>
            <a:ext cx="1486625" cy="369332"/>
          </a:xfrm>
          <a:prstGeom prst="rect">
            <a:avLst/>
          </a:prstGeom>
          <a:noFill/>
        </p:spPr>
        <p:txBody>
          <a:bodyPr wrap="none" rtlCol="0">
            <a:spAutoFit/>
          </a:bodyPr>
          <a:lstStyle/>
          <a:p>
            <a:r>
              <a:rPr lang="en-US" altLang="ko-KR" b="1" dirty="0" smtClean="0">
                <a:latin typeface="맑은 고딕" pitchFamily="50" charset="-127"/>
                <a:ea typeface="맑은 고딕" pitchFamily="50" charset="-127"/>
              </a:rPr>
              <a:t>&lt;Pesticide&gt;</a:t>
            </a:r>
            <a:endParaRPr lang="ko-KR" altLang="en-US" b="1" dirty="0">
              <a:latin typeface="맑은 고딕" pitchFamily="50" charset="-127"/>
              <a:ea typeface="맑은 고딕" pitchFamily="50"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908720"/>
            <a:ext cx="3421706" cy="369332"/>
          </a:xfrm>
          <a:prstGeom prst="rect">
            <a:avLst/>
          </a:prstGeom>
          <a:noFill/>
        </p:spPr>
        <p:txBody>
          <a:bodyPr wrap="none" rtlCol="0">
            <a:spAutoFit/>
          </a:bodyPr>
          <a:lstStyle/>
          <a:p>
            <a:r>
              <a:rPr lang="en-US" altLang="ko-KR" b="1" dirty="0" smtClean="0">
                <a:latin typeface="맑은 고딕" pitchFamily="50" charset="-127"/>
                <a:ea typeface="맑은 고딕" pitchFamily="50" charset="-127"/>
              </a:rPr>
              <a:t>&lt;Veterinary drug (example)&gt;</a:t>
            </a:r>
            <a:endParaRPr lang="ko-KR" altLang="en-US" b="1" dirty="0">
              <a:latin typeface="맑은 고딕" pitchFamily="50" charset="-127"/>
              <a:ea typeface="맑은 고딕" pitchFamily="50" charset="-127"/>
            </a:endParaRPr>
          </a:p>
        </p:txBody>
      </p:sp>
      <p:graphicFrame>
        <p:nvGraphicFramePr>
          <p:cNvPr id="6" name="표 5"/>
          <p:cNvGraphicFramePr>
            <a:graphicFrameLocks noGrp="1"/>
          </p:cNvGraphicFramePr>
          <p:nvPr/>
        </p:nvGraphicFramePr>
        <p:xfrm>
          <a:off x="1181100" y="1511443"/>
          <a:ext cx="6807200" cy="4797877"/>
        </p:xfrm>
        <a:graphic>
          <a:graphicData uri="http://schemas.openxmlformats.org/drawingml/2006/table">
            <a:tbl>
              <a:tblPr/>
              <a:tblGrid>
                <a:gridCol w="990600"/>
                <a:gridCol w="5816600"/>
              </a:tblGrid>
              <a:tr h="360081">
                <a:tc>
                  <a:txBody>
                    <a:bodyPr/>
                    <a:lstStyle/>
                    <a:p>
                      <a:pPr marL="0" marR="0" algn="ctr">
                        <a:lnSpc>
                          <a:spcPct val="160000"/>
                        </a:lnSpc>
                        <a:spcBef>
                          <a:spcPts val="0"/>
                        </a:spcBef>
                        <a:spcAft>
                          <a:spcPts val="0"/>
                        </a:spcAft>
                      </a:pPr>
                      <a:r>
                        <a:rPr lang="en-US" sz="1600" b="1" dirty="0">
                          <a:solidFill>
                            <a:srgbClr val="000000"/>
                          </a:solidFill>
                          <a:latin typeface="Arial" pitchFamily="34" charset="0"/>
                          <a:ea typeface="굴림체"/>
                          <a:cs typeface="Arial" pitchFamily="34" charset="0"/>
                        </a:rPr>
                        <a:t>No.</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algn="ctr">
                        <a:lnSpc>
                          <a:spcPct val="160000"/>
                        </a:lnSpc>
                      </a:pPr>
                      <a:r>
                        <a:rPr lang="en-US" sz="1600" b="1" dirty="0" smtClean="0">
                          <a:latin typeface="Arial" pitchFamily="34" charset="0"/>
                          <a:cs typeface="Arial" pitchFamily="34" charset="0"/>
                        </a:rPr>
                        <a:t>No MRL required</a:t>
                      </a:r>
                      <a:endParaRPr lang="en-US" sz="1600" b="1" dirty="0">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538297">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1</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30000"/>
                        </a:lnSpc>
                        <a:spcBef>
                          <a:spcPts val="0"/>
                        </a:spcBef>
                        <a:spcAft>
                          <a:spcPts val="0"/>
                        </a:spcAft>
                      </a:pPr>
                      <a:r>
                        <a:rPr lang="en-US" sz="1600" b="1" dirty="0" smtClean="0">
                          <a:solidFill>
                            <a:srgbClr val="000000"/>
                          </a:solidFill>
                          <a:latin typeface="Arial" pitchFamily="34" charset="0"/>
                          <a:ea typeface="굴림체"/>
                          <a:cs typeface="Arial" pitchFamily="34" charset="0"/>
                        </a:rPr>
                        <a:t>      Progesterone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2</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Estradiol-17beta</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3</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a:t>
                      </a:r>
                      <a:r>
                        <a:rPr lang="en-US" sz="1600" b="1" dirty="0" err="1" smtClean="0">
                          <a:solidFill>
                            <a:srgbClr val="000000"/>
                          </a:solidFill>
                          <a:latin typeface="Arial" pitchFamily="34" charset="0"/>
                          <a:ea typeface="굴림체"/>
                          <a:cs typeface="Arial" pitchFamily="34" charset="0"/>
                        </a:rPr>
                        <a:t>Acetymethionine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4</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Acetylsalicylic acid</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5</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a:t>
                      </a:r>
                      <a:r>
                        <a:rPr lang="en-US" sz="1600" b="1" dirty="0" err="1" smtClean="0">
                          <a:solidFill>
                            <a:srgbClr val="000000"/>
                          </a:solidFill>
                          <a:latin typeface="Arial" pitchFamily="34" charset="0"/>
                          <a:ea typeface="굴림체"/>
                          <a:cs typeface="Arial" pitchFamily="34" charset="0"/>
                        </a:rPr>
                        <a:t>Alanine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6</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a:t>
                      </a:r>
                      <a:r>
                        <a:rPr lang="en-US" sz="1600" b="1" dirty="0" err="1" smtClean="0">
                          <a:solidFill>
                            <a:srgbClr val="000000"/>
                          </a:solidFill>
                          <a:latin typeface="Arial" pitchFamily="34" charset="0"/>
                          <a:ea typeface="굴림체"/>
                          <a:cs typeface="Arial" pitchFamily="34" charset="0"/>
                        </a:rPr>
                        <a:t>Aluminium</a:t>
                      </a:r>
                      <a:r>
                        <a:rPr lang="en-US" sz="1600" b="1" dirty="0" smtClean="0">
                          <a:solidFill>
                            <a:srgbClr val="000000"/>
                          </a:solidFill>
                          <a:latin typeface="Arial" pitchFamily="34" charset="0"/>
                          <a:ea typeface="굴림체"/>
                          <a:cs typeface="Arial" pitchFamily="34" charset="0"/>
                        </a:rPr>
                        <a:t> hydroxide acetate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7</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Calcium phosphate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8</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ea typeface="굴림체"/>
                          <a:cs typeface="Arial" pitchFamily="34" charset="0"/>
                        </a:rPr>
                        <a:t>     </a:t>
                      </a:r>
                      <a:r>
                        <a:rPr lang="en-US" sz="1600" b="1" dirty="0" err="1" smtClean="0">
                          <a:solidFill>
                            <a:srgbClr val="000000"/>
                          </a:solidFill>
                          <a:latin typeface="Arial" pitchFamily="34" charset="0"/>
                          <a:ea typeface="굴림체"/>
                          <a:cs typeface="Arial" pitchFamily="34" charset="0"/>
                        </a:rPr>
                        <a:t>Vaitamin</a:t>
                      </a:r>
                      <a:r>
                        <a:rPr lang="en-US" sz="1600" b="1" dirty="0" smtClean="0">
                          <a:solidFill>
                            <a:srgbClr val="000000"/>
                          </a:solidFill>
                          <a:latin typeface="Arial" pitchFamily="34" charset="0"/>
                          <a:ea typeface="굴림체"/>
                          <a:cs typeface="Arial" pitchFamily="34" charset="0"/>
                        </a:rPr>
                        <a:t> A</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9</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altLang="ko-KR" sz="1600" b="1" dirty="0" smtClean="0">
                          <a:solidFill>
                            <a:srgbClr val="000000"/>
                          </a:solidFill>
                          <a:latin typeface="Arial" pitchFamily="34" charset="0"/>
                          <a:ea typeface="굴림체"/>
                          <a:cs typeface="Arial" pitchFamily="34" charset="0"/>
                        </a:rPr>
                        <a:t>     </a:t>
                      </a:r>
                      <a:r>
                        <a:rPr lang="en-US" altLang="ko-KR" sz="1600" b="1" dirty="0" err="1" smtClean="0">
                          <a:solidFill>
                            <a:srgbClr val="000000"/>
                          </a:solidFill>
                          <a:latin typeface="Arial" pitchFamily="34" charset="0"/>
                          <a:ea typeface="굴림체"/>
                          <a:cs typeface="Arial" pitchFamily="34" charset="0"/>
                        </a:rPr>
                        <a:t>Vaitamin</a:t>
                      </a:r>
                      <a:r>
                        <a:rPr lang="en-US" altLang="ko-KR" sz="1600" b="1" dirty="0" smtClean="0">
                          <a:solidFill>
                            <a:srgbClr val="000000"/>
                          </a:solidFill>
                          <a:latin typeface="Arial" pitchFamily="34" charset="0"/>
                          <a:ea typeface="굴림체"/>
                          <a:cs typeface="Arial" pitchFamily="34" charset="0"/>
                        </a:rPr>
                        <a:t> B1</a:t>
                      </a:r>
                      <a:endParaRPr lang="en-US" altLang="ko-KR"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60081">
                <a:tc>
                  <a:txBody>
                    <a:bodyPr/>
                    <a:lstStyle/>
                    <a:p>
                      <a:pPr marL="0" marR="0" algn="ctr">
                        <a:lnSpc>
                          <a:spcPct val="160000"/>
                        </a:lnSpc>
                        <a:spcBef>
                          <a:spcPts val="0"/>
                        </a:spcBef>
                        <a:spcAft>
                          <a:spcPts val="0"/>
                        </a:spcAft>
                      </a:pPr>
                      <a:r>
                        <a:rPr lang="en-US" sz="1600" b="1">
                          <a:solidFill>
                            <a:srgbClr val="000000"/>
                          </a:solidFill>
                          <a:latin typeface="Arial" pitchFamily="34" charset="0"/>
                          <a:ea typeface="굴림체"/>
                          <a:cs typeface="Arial" pitchFamily="34" charset="0"/>
                        </a:rPr>
                        <a:t>10</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60000"/>
                        </a:lnSpc>
                        <a:spcBef>
                          <a:spcPts val="0"/>
                        </a:spcBef>
                        <a:spcAft>
                          <a:spcPts val="0"/>
                        </a:spcAft>
                      </a:pPr>
                      <a:r>
                        <a:rPr lang="en-US" sz="1600" b="1" dirty="0" smtClean="0">
                          <a:solidFill>
                            <a:srgbClr val="000000"/>
                          </a:solidFill>
                          <a:latin typeface="Arial" pitchFamily="34" charset="0"/>
                          <a:cs typeface="Arial" pitchFamily="34" charset="0"/>
                        </a:rPr>
                        <a:t>     </a:t>
                      </a:r>
                      <a:r>
                        <a:rPr lang="en-US" sz="1600" b="1" dirty="0" smtClean="0">
                          <a:solidFill>
                            <a:srgbClr val="000000"/>
                          </a:solidFill>
                          <a:latin typeface="굴림"/>
                          <a:ea typeface="굴림"/>
                          <a:cs typeface="Arial" pitchFamily="34" charset="0"/>
                        </a:rPr>
                        <a:t>…</a:t>
                      </a:r>
                      <a:r>
                        <a:rPr lang="en-US" altLang="ko-KR" sz="1600" b="1" dirty="0" smtClean="0">
                          <a:solidFill>
                            <a:srgbClr val="000000"/>
                          </a:solidFill>
                          <a:latin typeface="+mn-lt"/>
                          <a:ea typeface="+mn-ea"/>
                          <a:cs typeface="Arial" pitchFamily="34" charset="0"/>
                        </a:rPr>
                        <a:t>…</a:t>
                      </a:r>
                      <a:endParaRPr lang="en-US" sz="1600" b="1" dirty="0" smtClean="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355600" y="1772816"/>
          <a:ext cx="8470900" cy="4608518"/>
        </p:xfrm>
        <a:graphic>
          <a:graphicData uri="http://schemas.openxmlformats.org/drawingml/2006/table">
            <a:tbl>
              <a:tblPr/>
              <a:tblGrid>
                <a:gridCol w="574638"/>
                <a:gridCol w="7896262"/>
              </a:tblGrid>
              <a:tr h="335301">
                <a:tc>
                  <a:txBody>
                    <a:bodyPr/>
                    <a:lstStyle/>
                    <a:p>
                      <a:pPr marL="0" marR="0" algn="ctr">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No.</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1600" b="1" dirty="0">
                          <a:latin typeface="Arial" pitchFamily="34" charset="0"/>
                          <a:ea typeface="굴림체"/>
                          <a:cs typeface="Arial" pitchFamily="34" charset="0"/>
                        </a:rPr>
                        <a:t>Forbidden Veterinary drugs in </a:t>
                      </a:r>
                      <a:r>
                        <a:rPr lang="en-US" sz="1600" b="1" dirty="0" smtClean="0">
                          <a:latin typeface="Arial" pitchFamily="34" charset="0"/>
                          <a:ea typeface="굴림체"/>
                          <a:cs typeface="Arial" pitchFamily="34" charset="0"/>
                        </a:rPr>
                        <a:t>foods</a:t>
                      </a:r>
                      <a:endParaRPr lang="en-US" sz="1600" b="1" dirty="0">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584906">
                <a:tc>
                  <a:txBody>
                    <a:bodyPr/>
                    <a:lstStyle/>
                    <a:p>
                      <a:pPr marL="0" marR="0" algn="ctr">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1</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Nitrofurans</a:t>
                      </a:r>
                      <a:r>
                        <a:rPr lang="en-US" sz="1600" b="1" dirty="0">
                          <a:solidFill>
                            <a:srgbClr val="000000"/>
                          </a:solidFill>
                          <a:latin typeface="Arial" pitchFamily="34" charset="0"/>
                          <a:ea typeface="굴림체"/>
                          <a:cs typeface="Arial" pitchFamily="34" charset="0"/>
                        </a:rPr>
                        <a:t> and its derivatives</a:t>
                      </a:r>
                      <a:endParaRPr lang="en-US" sz="1600" b="1" dirty="0">
                        <a:solidFill>
                          <a:srgbClr val="000000"/>
                        </a:solidFill>
                        <a:latin typeface="Arial" pitchFamily="34" charset="0"/>
                        <a:cs typeface="Arial" pitchFamily="34" charset="0"/>
                      </a:endParaRPr>
                    </a:p>
                    <a:p>
                      <a:pPr marL="0" marR="0" algn="just">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a:t>
                      </a:r>
                      <a:r>
                        <a:rPr lang="en-US" sz="1600" b="1" dirty="0" err="1">
                          <a:solidFill>
                            <a:srgbClr val="000000"/>
                          </a:solidFill>
                          <a:latin typeface="Arial" pitchFamily="34" charset="0"/>
                          <a:ea typeface="굴림체"/>
                          <a:cs typeface="Arial" pitchFamily="34" charset="0"/>
                        </a:rPr>
                        <a:t>Furazolidone</a:t>
                      </a:r>
                      <a:r>
                        <a:rPr lang="en-US" sz="1600" b="1" dirty="0">
                          <a:solidFill>
                            <a:srgbClr val="000000"/>
                          </a:solidFill>
                          <a:latin typeface="Arial" pitchFamily="34" charset="0"/>
                          <a:ea typeface="굴림체"/>
                          <a:cs typeface="Arial" pitchFamily="34" charset="0"/>
                        </a:rPr>
                        <a:t>, </a:t>
                      </a:r>
                      <a:r>
                        <a:rPr lang="en-US" sz="1600" b="1" dirty="0" err="1">
                          <a:solidFill>
                            <a:srgbClr val="000000"/>
                          </a:solidFill>
                          <a:latin typeface="Arial" pitchFamily="34" charset="0"/>
                          <a:ea typeface="굴림체"/>
                          <a:cs typeface="Arial" pitchFamily="34" charset="0"/>
                        </a:rPr>
                        <a:t>Furaltadone</a:t>
                      </a:r>
                      <a:r>
                        <a:rPr lang="en-US" sz="1600" b="1" dirty="0">
                          <a:solidFill>
                            <a:srgbClr val="000000"/>
                          </a:solidFill>
                          <a:latin typeface="Arial" pitchFamily="34" charset="0"/>
                          <a:ea typeface="굴림체"/>
                          <a:cs typeface="Arial" pitchFamily="34" charset="0"/>
                        </a:rPr>
                        <a:t>, </a:t>
                      </a:r>
                      <a:r>
                        <a:rPr lang="en-US" sz="1600" b="1" dirty="0" err="1">
                          <a:solidFill>
                            <a:srgbClr val="000000"/>
                          </a:solidFill>
                          <a:latin typeface="Arial" pitchFamily="34" charset="0"/>
                          <a:ea typeface="굴림체"/>
                          <a:cs typeface="Arial" pitchFamily="34" charset="0"/>
                        </a:rPr>
                        <a:t>Nitrofurazone</a:t>
                      </a:r>
                      <a:r>
                        <a:rPr lang="en-US" sz="1600" b="1" dirty="0">
                          <a:solidFill>
                            <a:srgbClr val="000000"/>
                          </a:solidFill>
                          <a:latin typeface="Arial" pitchFamily="34" charset="0"/>
                          <a:ea typeface="굴림체"/>
                          <a:cs typeface="Arial" pitchFamily="34" charset="0"/>
                        </a:rPr>
                        <a:t>, </a:t>
                      </a:r>
                      <a:r>
                        <a:rPr lang="en-US" sz="1600" b="1" dirty="0" err="1">
                          <a:solidFill>
                            <a:srgbClr val="000000"/>
                          </a:solidFill>
                          <a:latin typeface="Arial" pitchFamily="34" charset="0"/>
                          <a:ea typeface="굴림체"/>
                          <a:cs typeface="Arial" pitchFamily="34" charset="0"/>
                        </a:rPr>
                        <a:t>Nitrofurantoine</a:t>
                      </a:r>
                      <a:r>
                        <a:rPr lang="en-US" sz="1600" b="1" dirty="0">
                          <a:solidFill>
                            <a:srgbClr val="000000"/>
                          </a:solidFill>
                          <a:latin typeface="Arial" pitchFamily="34" charset="0"/>
                          <a:ea typeface="굴림체"/>
                          <a:cs typeface="Arial" pitchFamily="34" charset="0"/>
                        </a:rPr>
                        <a:t>, </a:t>
                      </a:r>
                      <a:r>
                        <a:rPr lang="en-US" sz="1600" b="1" dirty="0" err="1" smtClean="0">
                          <a:solidFill>
                            <a:srgbClr val="000000"/>
                          </a:solidFill>
                          <a:latin typeface="Arial" pitchFamily="34" charset="0"/>
                          <a:ea typeface="굴림체"/>
                          <a:cs typeface="Arial" pitchFamily="34" charset="0"/>
                        </a:rPr>
                        <a:t>Nitrovin</a:t>
                      </a:r>
                      <a:r>
                        <a:rPr lang="en-US" sz="1600" b="1" dirty="0" smtClean="0">
                          <a:solidFill>
                            <a:srgbClr val="000000"/>
                          </a:solidFill>
                          <a:latin typeface="Arial" pitchFamily="34" charset="0"/>
                          <a:ea typeface="굴림체"/>
                          <a:cs typeface="Arial" pitchFamily="34" charset="0"/>
                        </a:rPr>
                        <a:t> </a:t>
                      </a:r>
                      <a:r>
                        <a:rPr lang="en-US" sz="1600" b="1" i="1" dirty="0" smtClean="0">
                          <a:solidFill>
                            <a:srgbClr val="000000"/>
                          </a:solidFill>
                          <a:latin typeface="Arial" pitchFamily="34" charset="0"/>
                          <a:ea typeface="굴림체"/>
                          <a:cs typeface="Arial" pitchFamily="34" charset="0"/>
                        </a:rPr>
                        <a:t>etc</a:t>
                      </a:r>
                      <a:r>
                        <a:rPr lang="en-US" sz="1600" b="1" dirty="0" smtClean="0">
                          <a:solidFill>
                            <a:srgbClr val="000000"/>
                          </a:solidFill>
                          <a:latin typeface="Arial" pitchFamily="34" charset="0"/>
                          <a:ea typeface="굴림체"/>
                          <a:cs typeface="Arial" pitchFamily="34" charset="0"/>
                        </a:rPr>
                        <a:t>)</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2</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Chloramphenicol</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3</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Malachite green and its derivatives</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4</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Diethylstilbestrol, DES</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5</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Dimetridazole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6</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Clenbuterol</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7</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Vancomycin</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8</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a:solidFill>
                            <a:srgbClr val="000000"/>
                          </a:solidFill>
                          <a:latin typeface="Arial" pitchFamily="34" charset="0"/>
                          <a:ea typeface="굴림체"/>
                          <a:cs typeface="Arial" pitchFamily="34" charset="0"/>
                        </a:rPr>
                        <a:t>Chlorpromazine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9</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Thiouracil</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10</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Colchicine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11</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Pyrimethamine</a:t>
                      </a:r>
                      <a:endParaRPr lang="en-US" sz="1600" b="1" dirty="0">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r h="335301">
                <a:tc>
                  <a:txBody>
                    <a:bodyPr/>
                    <a:lstStyle/>
                    <a:p>
                      <a:pPr marL="0" marR="0" algn="ctr">
                        <a:lnSpc>
                          <a:spcPct val="100000"/>
                        </a:lnSpc>
                        <a:spcBef>
                          <a:spcPts val="0"/>
                        </a:spcBef>
                        <a:spcAft>
                          <a:spcPts val="0"/>
                        </a:spcAft>
                      </a:pPr>
                      <a:r>
                        <a:rPr lang="en-US" sz="1600" b="1">
                          <a:solidFill>
                            <a:srgbClr val="000000"/>
                          </a:solidFill>
                          <a:latin typeface="Arial" pitchFamily="34" charset="0"/>
                          <a:ea typeface="굴림체"/>
                          <a:cs typeface="Arial" pitchFamily="34" charset="0"/>
                        </a:rPr>
                        <a:t>12</a:t>
                      </a:r>
                      <a:endParaRPr lang="en-US" sz="1600" b="1">
                        <a:solidFill>
                          <a:srgbClr val="000000"/>
                        </a:solidFill>
                        <a:latin typeface="Arial" pitchFamily="34" charset="0"/>
                        <a:cs typeface="Arial" pitchFamily="34" charset="0"/>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1" dirty="0" err="1">
                          <a:solidFill>
                            <a:srgbClr val="000000"/>
                          </a:solidFill>
                          <a:latin typeface="Arial" pitchFamily="34" charset="0"/>
                          <a:ea typeface="굴림체"/>
                          <a:cs typeface="Arial" pitchFamily="34" charset="0"/>
                        </a:rPr>
                        <a:t>Medroxyprogesterone</a:t>
                      </a:r>
                      <a:r>
                        <a:rPr lang="en-US" sz="1600" b="1" dirty="0">
                          <a:solidFill>
                            <a:srgbClr val="000000"/>
                          </a:solidFill>
                          <a:latin typeface="Arial" pitchFamily="34" charset="0"/>
                          <a:ea typeface="굴림체"/>
                          <a:cs typeface="Arial" pitchFamily="34" charset="0"/>
                        </a:rPr>
                        <a:t> acetate, MPA</a:t>
                      </a: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chemeClr val="bg1"/>
                    </a:solidFill>
                  </a:tcPr>
                </a:tc>
              </a:tr>
            </a:tbl>
          </a:graphicData>
        </a:graphic>
      </p:graphicFrame>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TextBox 5"/>
          <p:cNvSpPr txBox="1"/>
          <p:nvPr/>
        </p:nvSpPr>
        <p:spPr>
          <a:xfrm>
            <a:off x="323528" y="1300698"/>
            <a:ext cx="7379777" cy="400110"/>
          </a:xfrm>
          <a:prstGeom prst="rect">
            <a:avLst/>
          </a:prstGeom>
          <a:noFill/>
        </p:spPr>
        <p:txBody>
          <a:bodyPr wrap="none" rtlCol="0">
            <a:spAutoFit/>
          </a:bodyPr>
          <a:lstStyle/>
          <a:p>
            <a:pPr>
              <a:buFont typeface="Wingdings" pitchFamily="2" charset="2"/>
              <a:buChar char="v"/>
            </a:pPr>
            <a:r>
              <a:rPr lang="en-US" altLang="ko-KR" sz="2000" b="1" dirty="0" smtClean="0">
                <a:solidFill>
                  <a:srgbClr val="0070C0"/>
                </a:solidFill>
                <a:latin typeface="맑은 고딕" pitchFamily="50" charset="-127"/>
                <a:ea typeface="맑은 고딕" pitchFamily="50" charset="-127"/>
                <a:cs typeface="Arial" pitchFamily="34" charset="0"/>
              </a:rPr>
              <a:t> Veterinary drug list that shall be not detected (example)</a:t>
            </a:r>
            <a:endParaRPr lang="ko-KR" altLang="en-US" sz="2000" b="1" dirty="0">
              <a:solidFill>
                <a:srgbClr val="0070C0"/>
              </a:solidFill>
              <a:latin typeface="맑은 고딕" pitchFamily="50" charset="-127"/>
              <a:ea typeface="맑은 고딕" pitchFamily="50" charset="-127"/>
              <a:cs typeface="Arial" pitchFamily="34" charset="0"/>
            </a:endParaRPr>
          </a:p>
        </p:txBody>
      </p:sp>
      <p:sp>
        <p:nvSpPr>
          <p:cNvPr id="7" name="AutoShape 26"/>
          <p:cNvSpPr>
            <a:spLocks noChangeArrowheads="1"/>
          </p:cNvSpPr>
          <p:nvPr/>
        </p:nvSpPr>
        <p:spPr bwMode="auto">
          <a:xfrm>
            <a:off x="571472" y="333358"/>
            <a:ext cx="8188325" cy="935402"/>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2800" b="1" dirty="0" smtClean="0">
                <a:solidFill>
                  <a:schemeClr val="bg1"/>
                </a:solidFill>
                <a:latin typeface="맑은 고딕" pitchFamily="50" charset="-127"/>
                <a:ea typeface="맑은 고딕" pitchFamily="50" charset="-127"/>
                <a:cs typeface="Arial" charset="0"/>
              </a:rPr>
              <a:t>The compounds that should not be detected</a:t>
            </a:r>
          </a:p>
          <a:p>
            <a:pPr algn="ctr">
              <a:defRPr/>
            </a:pPr>
            <a:r>
              <a:rPr lang="en-US" altLang="ko-KR" sz="2800" b="1" dirty="0" smtClean="0">
                <a:solidFill>
                  <a:schemeClr val="bg1"/>
                </a:solidFill>
                <a:latin typeface="맑은 고딕" pitchFamily="50" charset="-127"/>
                <a:ea typeface="맑은 고딕" pitchFamily="50" charset="-127"/>
                <a:cs typeface="Arial" charset="0"/>
              </a:rPr>
              <a:t> in foods</a:t>
            </a:r>
            <a:endParaRPr lang="ko-KR" altLang="en-US" sz="2800" b="1" dirty="0">
              <a:solidFill>
                <a:schemeClr val="bg1"/>
              </a:solidFill>
              <a:latin typeface="맑은 고딕" pitchFamily="50" charset="-127"/>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내용 개체 틀 2"/>
          <p:cNvSpPr>
            <a:spLocks noGrp="1"/>
          </p:cNvSpPr>
          <p:nvPr>
            <p:ph idx="1"/>
          </p:nvPr>
        </p:nvSpPr>
        <p:spPr bwMode="auto">
          <a:xfrm>
            <a:off x="160338" y="936104"/>
            <a:ext cx="8691562" cy="6381328"/>
          </a:xfrm>
          <a:noFill/>
          <a:ln>
            <a:miter lim="800000"/>
            <a:headEnd/>
            <a:tailEnd/>
          </a:ln>
        </p:spPr>
        <p:txBody>
          <a:bodyPr vert="horz" wrap="square" lIns="91440" tIns="45720" rIns="91440" bIns="45720" numCol="1" anchor="t" anchorCtr="0" compatLnSpc="1">
            <a:prstTxWarp prst="textNoShape">
              <a:avLst/>
            </a:prstTxWarp>
          </a:bodyPr>
          <a:lstStyle/>
          <a:p>
            <a:pPr lvl="1" algn="just"/>
            <a:r>
              <a:rPr lang="en-US" altLang="ko-KR" sz="2400" dirty="0" smtClean="0">
                <a:latin typeface="Arial" charset="0"/>
                <a:ea typeface="맑은 고딕" pitchFamily="50" charset="-127"/>
                <a:cs typeface="Arial" charset="0"/>
              </a:rPr>
              <a:t>If a country or producing company which object to re-evaluate a compound, they are able to request the </a:t>
            </a:r>
            <a:r>
              <a:rPr lang="en-US" altLang="ko-KR" sz="2400" u="sng" dirty="0" smtClean="0">
                <a:solidFill>
                  <a:srgbClr val="C00000"/>
                </a:solidFill>
                <a:latin typeface="Arial" charset="0"/>
                <a:ea typeface="맑은 고딕" pitchFamily="50" charset="-127"/>
                <a:cs typeface="Arial" charset="0"/>
              </a:rPr>
              <a:t>import tolerance.</a:t>
            </a:r>
          </a:p>
          <a:p>
            <a:pPr lvl="1" algn="just"/>
            <a:endParaRPr lang="en-US" altLang="ko-KR" sz="1000" u="sng" dirty="0" smtClean="0">
              <a:solidFill>
                <a:srgbClr val="C00000"/>
              </a:solidFill>
              <a:latin typeface="Arial" charset="0"/>
              <a:ea typeface="맑은 고딕" pitchFamily="50" charset="-127"/>
              <a:cs typeface="Arial" charset="0"/>
            </a:endParaRPr>
          </a:p>
          <a:p>
            <a:pPr lvl="1"/>
            <a:r>
              <a:rPr lang="en-US" altLang="ko-KR" sz="2400" dirty="0" smtClean="0">
                <a:latin typeface="Arial" charset="0"/>
                <a:ea typeface="맑은 고딕" pitchFamily="50" charset="-127"/>
                <a:cs typeface="Arial" charset="0"/>
              </a:rPr>
              <a:t>It is expected that more than of 150 import tolerances will be requested in 2012.</a:t>
            </a:r>
          </a:p>
          <a:p>
            <a:pPr lvl="1"/>
            <a:endParaRPr lang="en-US" altLang="ko-KR" sz="1000"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As re-evaluating the MRLs of pesticide, the MRLs will be revised and established reasonably and harmoniously with the Codex MRLs.</a:t>
            </a:r>
          </a:p>
          <a:p>
            <a:pPr lvl="1" algn="just"/>
            <a:endParaRPr lang="en-US" altLang="ko-KR" sz="1000"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Group MRLs will be extended.</a:t>
            </a:r>
          </a:p>
          <a:p>
            <a:pPr lvl="1" algn="just"/>
            <a:endParaRPr lang="en-US" altLang="ko-KR" sz="1000"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The methods using GC-MS/MS and</a:t>
            </a:r>
            <a:r>
              <a:rPr lang="ko-KR" altLang="en-US" sz="2400" dirty="0" smtClean="0">
                <a:latin typeface="Arial" charset="0"/>
                <a:ea typeface="맑은 고딕" pitchFamily="50" charset="-127"/>
                <a:cs typeface="Arial" charset="0"/>
              </a:rPr>
              <a:t> </a:t>
            </a:r>
            <a:r>
              <a:rPr lang="en-US" altLang="ko-KR" sz="2400" dirty="0" smtClean="0">
                <a:latin typeface="Arial" charset="0"/>
                <a:ea typeface="맑은 고딕" pitchFamily="50" charset="-127"/>
                <a:cs typeface="Arial" charset="0"/>
              </a:rPr>
              <a:t>LC-MS/MS will be established for detecting pesticide and veterinary drug residues</a:t>
            </a:r>
            <a:endParaRPr lang="ko-KR" altLang="en-US" sz="2400" dirty="0" smtClean="0">
              <a:latin typeface="Arial" charset="0"/>
              <a:ea typeface="맑은 고딕" pitchFamily="50" charset="-127"/>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165100" y="546100"/>
            <a:ext cx="88344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a:solidFill>
                  <a:schemeClr val="bg1"/>
                </a:solidFill>
                <a:latin typeface="Arial" pitchFamily="34" charset="0"/>
                <a:ea typeface="맑은 고딕" pitchFamily="50" charset="-127"/>
                <a:cs typeface="Arial" pitchFamily="34" charset="0"/>
              </a:rPr>
              <a:t>Establishment of pesticide MRLs in Foods</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3" name="Rectangle 61"/>
          <p:cNvSpPr>
            <a:spLocks noChangeArrowheads="1"/>
          </p:cNvSpPr>
          <p:nvPr/>
        </p:nvSpPr>
        <p:spPr bwMode="auto">
          <a:xfrm>
            <a:off x="323850" y="3892550"/>
            <a:ext cx="184150" cy="368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latin typeface="Arial" pitchFamily="34" charset="0"/>
              <a:ea typeface="HY울릉도B" pitchFamily="18" charset="-127"/>
              <a:cs typeface="Arial" pitchFamily="34" charset="0"/>
            </a:endParaRPr>
          </a:p>
        </p:txBody>
      </p:sp>
      <p:sp>
        <p:nvSpPr>
          <p:cNvPr id="4" name="내용 개체 틀 21"/>
          <p:cNvSpPr txBox="1">
            <a:spLocks/>
          </p:cNvSpPr>
          <p:nvPr/>
        </p:nvSpPr>
        <p:spPr bwMode="auto">
          <a:xfrm>
            <a:off x="457200" y="1624013"/>
            <a:ext cx="8445500" cy="21224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r>
              <a:rPr kumimoji="0" lang="en-US" altLang="ko-KR" sz="22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MRLs have been established for specific crops or crop groups, and processed foods in Korea.</a:t>
            </a: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endParaRPr kumimoji="0" lang="en-US" altLang="ko-KR" sz="1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endParaRP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r>
              <a:rPr kumimoji="0" lang="en-US" altLang="ko-KR" sz="22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For example, a MRL for Tetraconazole was established for pome fruit (a crop group) and dried red pepper(a processed food).</a:t>
            </a:r>
            <a:endParaRPr kumimoji="0" lang="ko-KR" altLang="en-US" sz="22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endParaRPr>
          </a:p>
        </p:txBody>
      </p:sp>
      <p:graphicFrame>
        <p:nvGraphicFramePr>
          <p:cNvPr id="5" name="표 4"/>
          <p:cNvGraphicFramePr>
            <a:graphicFrameLocks noGrp="1"/>
          </p:cNvGraphicFramePr>
          <p:nvPr/>
        </p:nvGraphicFramePr>
        <p:xfrm>
          <a:off x="598488" y="3646488"/>
          <a:ext cx="8165296" cy="2430780"/>
        </p:xfrm>
        <a:graphic>
          <a:graphicData uri="http://schemas.openxmlformats.org/drawingml/2006/table">
            <a:tbl>
              <a:tblPr/>
              <a:tblGrid>
                <a:gridCol w="2589996"/>
                <a:gridCol w="635000"/>
                <a:gridCol w="1860999"/>
                <a:gridCol w="736441"/>
                <a:gridCol w="1758660"/>
                <a:gridCol w="584200"/>
              </a:tblGrid>
              <a:tr h="467634">
                <a:tc gridSpan="6">
                  <a:txBody>
                    <a:bodyPr/>
                    <a:lstStyle/>
                    <a:p>
                      <a:pPr marL="101600" marR="0" indent="0" algn="just" defTabSz="914400" rtl="0" eaLnBrk="1" fontAlgn="auto" latinLnBrk="1" hangingPunct="1">
                        <a:lnSpc>
                          <a:spcPct val="180000"/>
                        </a:lnSpc>
                        <a:spcBef>
                          <a:spcPts val="0"/>
                        </a:spcBef>
                        <a:spcAft>
                          <a:spcPts val="0"/>
                        </a:spcAft>
                        <a:buClrTx/>
                        <a:buSzTx/>
                        <a:buFontTx/>
                        <a:buNone/>
                        <a:tabLst/>
                        <a:defRPr/>
                      </a:pPr>
                      <a:r>
                        <a:rPr lang="en-US" altLang="ko-KR" sz="1600" b="1" kern="1200" dirty="0" smtClean="0">
                          <a:solidFill>
                            <a:schemeClr val="tx1"/>
                          </a:solidFill>
                          <a:latin typeface="Arial" pitchFamily="34" charset="0"/>
                          <a:ea typeface="맑은 고딕" pitchFamily="50" charset="-127"/>
                          <a:cs typeface="Arial" pitchFamily="34" charset="0"/>
                        </a:rPr>
                        <a:t>(297) </a:t>
                      </a:r>
                      <a:r>
                        <a:rPr lang="en-US" altLang="ko-KR" sz="1600" b="1" kern="1200" dirty="0" err="1" smtClean="0">
                          <a:solidFill>
                            <a:schemeClr val="tx1"/>
                          </a:solidFill>
                          <a:latin typeface="Arial" pitchFamily="34" charset="0"/>
                          <a:ea typeface="맑은 고딕" pitchFamily="50" charset="-127"/>
                          <a:cs typeface="Arial" pitchFamily="34" charset="0"/>
                        </a:rPr>
                        <a:t>Tetraconazole</a:t>
                      </a:r>
                      <a:r>
                        <a:rPr lang="en-US" altLang="ko-KR" sz="1600" b="1" kern="1200" dirty="0" smtClean="0">
                          <a:solidFill>
                            <a:schemeClr val="tx1"/>
                          </a:solidFill>
                          <a:latin typeface="Arial" pitchFamily="34" charset="0"/>
                          <a:ea typeface="맑은 고딕" pitchFamily="50" charset="-127"/>
                          <a:cs typeface="Arial" pitchFamily="34" charset="0"/>
                        </a:rPr>
                        <a:t>, ADI : 0.0073 mg/kg </a:t>
                      </a:r>
                      <a:r>
                        <a:rPr lang="en-US" altLang="ko-KR" sz="1600" b="1" kern="1200" dirty="0" err="1" smtClean="0">
                          <a:solidFill>
                            <a:schemeClr val="tx1"/>
                          </a:solidFill>
                          <a:latin typeface="Arial" pitchFamily="34" charset="0"/>
                          <a:ea typeface="맑은 고딕" pitchFamily="50" charset="-127"/>
                          <a:cs typeface="Arial" pitchFamily="34" charset="0"/>
                        </a:rPr>
                        <a:t>b.w</a:t>
                      </a:r>
                      <a:r>
                        <a:rPr lang="en-US" altLang="ko-KR" sz="1600" b="1" kern="1200" dirty="0" smtClean="0">
                          <a:solidFill>
                            <a:schemeClr val="tx1"/>
                          </a:solidFill>
                          <a:latin typeface="Arial" pitchFamily="34" charset="0"/>
                          <a:ea typeface="맑은 고딕" pitchFamily="50" charset="-127"/>
                          <a:cs typeface="Arial" pitchFamily="34" charset="0"/>
                        </a:rPr>
                        <a:t>./day</a:t>
                      </a:r>
                      <a:endParaRPr lang="en-US" altLang="ko-KR" sz="1600" kern="1200" dirty="0" smtClean="0">
                        <a:solidFill>
                          <a:schemeClr val="tx1"/>
                        </a:solidFill>
                        <a:latin typeface="Arial" pitchFamily="34" charset="0"/>
                        <a:ea typeface="맑은 고딕" pitchFamily="50" charset="-127"/>
                        <a:cs typeface="Arial" pitchFamily="34" charset="0"/>
                      </a:endParaRPr>
                    </a:p>
                  </a:txBody>
                  <a:tcPr marL="17907" marR="17907" marT="17907" marB="17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101600" marR="0" algn="just">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101600" marR="0" algn="just">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r>
              <a:tr h="1833164">
                <a:tc>
                  <a:txBody>
                    <a:bodyPr/>
                    <a:lstStyle/>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Green &amp; Red Pepper(Fresh)</a:t>
                      </a: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Red Pepper(Dried)</a:t>
                      </a: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Pepper Leave</a:t>
                      </a:r>
                    </a:p>
                    <a:p>
                      <a:pPr marL="101600" marR="0" algn="just">
                        <a:lnSpc>
                          <a:spcPct val="180000"/>
                        </a:lnSpc>
                        <a:spcBef>
                          <a:spcPts val="0"/>
                        </a:spcBef>
                        <a:spcAft>
                          <a:spcPts val="0"/>
                        </a:spcAft>
                      </a:pPr>
                      <a:r>
                        <a:rPr lang="en-US" sz="1400" b="1" dirty="0" err="1">
                          <a:solidFill>
                            <a:schemeClr val="tx1"/>
                          </a:solidFill>
                          <a:latin typeface="Arial" pitchFamily="34" charset="0"/>
                          <a:ea typeface="맑은 고딕" pitchFamily="50" charset="-127"/>
                          <a:cs typeface="Arial" pitchFamily="34" charset="0"/>
                        </a:rPr>
                        <a:t>Perilla</a:t>
                      </a:r>
                      <a:r>
                        <a:rPr lang="en-US" sz="1400" b="1" dirty="0">
                          <a:solidFill>
                            <a:schemeClr val="tx1"/>
                          </a:solidFill>
                          <a:latin typeface="Arial" pitchFamily="34" charset="0"/>
                          <a:ea typeface="맑은 고딕" pitchFamily="50" charset="-127"/>
                          <a:cs typeface="Arial" pitchFamily="34" charset="0"/>
                        </a:rPr>
                        <a:t> </a:t>
                      </a:r>
                      <a:r>
                        <a:rPr lang="en-US" sz="1400" b="1" dirty="0" smtClean="0">
                          <a:solidFill>
                            <a:schemeClr val="tx1"/>
                          </a:solidFill>
                          <a:latin typeface="Arial" pitchFamily="34" charset="0"/>
                          <a:ea typeface="맑은 고딕" pitchFamily="50" charset="-127"/>
                          <a:cs typeface="Arial" pitchFamily="34" charset="0"/>
                        </a:rPr>
                        <a:t>Leaves</a:t>
                      </a:r>
                      <a:endParaRPr lang="en-US" sz="1400" b="1" dirty="0">
                        <a:solidFill>
                          <a:schemeClr val="tx1"/>
                        </a:solidFill>
                        <a:latin typeface="Arial" pitchFamily="34" charset="0"/>
                        <a:ea typeface="맑은 고딕" pitchFamily="50" charset="-127"/>
                        <a:cs typeface="Arial" pitchFamily="34" charset="0"/>
                      </a:endParaRP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Strawberry</a:t>
                      </a: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1.0</a:t>
                      </a:r>
                    </a:p>
                    <a:p>
                      <a:pPr marL="0" marR="0" algn="ctr">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3.0</a:t>
                      </a:r>
                    </a:p>
                    <a:p>
                      <a:pPr marL="0" marR="0" algn="ctr">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1.0</a:t>
                      </a:r>
                    </a:p>
                    <a:p>
                      <a:pPr marL="0" marR="0" algn="ctr">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15</a:t>
                      </a:r>
                    </a:p>
                    <a:p>
                      <a:pPr marL="0" marR="0" algn="ctr">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1.0</a:t>
                      </a: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algn="just">
                        <a:lnSpc>
                          <a:spcPct val="180000"/>
                        </a:lnSpc>
                        <a:spcBef>
                          <a:spcPts val="0"/>
                        </a:spcBef>
                        <a:spcAft>
                          <a:spcPts val="0"/>
                        </a:spcAft>
                      </a:pPr>
                      <a:r>
                        <a:rPr lang="en-US" sz="1400" b="1" dirty="0" smtClean="0">
                          <a:solidFill>
                            <a:schemeClr val="tx1"/>
                          </a:solidFill>
                          <a:latin typeface="Arial" pitchFamily="34" charset="0"/>
                          <a:ea typeface="맑은 고딕" pitchFamily="50" charset="-127"/>
                          <a:cs typeface="Arial" pitchFamily="34" charset="0"/>
                        </a:rPr>
                        <a:t>Mandarin</a:t>
                      </a:r>
                      <a:endParaRPr lang="en-US" sz="1400" b="1" dirty="0">
                        <a:solidFill>
                          <a:schemeClr val="tx1"/>
                        </a:solidFill>
                        <a:latin typeface="Arial" pitchFamily="34" charset="0"/>
                        <a:ea typeface="맑은 고딕" pitchFamily="50" charset="-127"/>
                        <a:cs typeface="Arial" pitchFamily="34" charset="0"/>
                      </a:endParaRP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Watermelon</a:t>
                      </a: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Cucumber</a:t>
                      </a:r>
                    </a:p>
                    <a:p>
                      <a:pPr marL="101600" marR="0" algn="just">
                        <a:lnSpc>
                          <a:spcPct val="180000"/>
                        </a:lnSpc>
                        <a:spcBef>
                          <a:spcPts val="0"/>
                        </a:spcBef>
                        <a:spcAft>
                          <a:spcPts val="0"/>
                        </a:spcAft>
                      </a:pPr>
                      <a:r>
                        <a:rPr lang="en-US" sz="1400" b="1" dirty="0">
                          <a:solidFill>
                            <a:schemeClr val="tx1"/>
                          </a:solidFill>
                          <a:latin typeface="Arial" pitchFamily="34" charset="0"/>
                          <a:ea typeface="맑은 고딕" pitchFamily="50" charset="-127"/>
                          <a:cs typeface="Arial" pitchFamily="34" charset="0"/>
                        </a:rPr>
                        <a:t>Korean Melon</a:t>
                      </a:r>
                    </a:p>
                    <a:p>
                      <a:pPr marL="101600" marR="0" algn="just">
                        <a:lnSpc>
                          <a:spcPct val="180000"/>
                        </a:lnSpc>
                        <a:spcBef>
                          <a:spcPts val="0"/>
                        </a:spcBef>
                        <a:spcAft>
                          <a:spcPts val="0"/>
                        </a:spcAft>
                      </a:pPr>
                      <a:r>
                        <a:rPr lang="en-US" sz="1400" b="1" dirty="0" err="1">
                          <a:solidFill>
                            <a:schemeClr val="tx1"/>
                          </a:solidFill>
                          <a:latin typeface="Arial" pitchFamily="34" charset="0"/>
                          <a:ea typeface="맑은 고딕" pitchFamily="50" charset="-127"/>
                          <a:cs typeface="Arial" pitchFamily="34" charset="0"/>
                        </a:rPr>
                        <a:t>Pome</a:t>
                      </a:r>
                      <a:r>
                        <a:rPr lang="en-US" sz="1400" b="1" dirty="0">
                          <a:solidFill>
                            <a:schemeClr val="tx1"/>
                          </a:solidFill>
                          <a:latin typeface="Arial" pitchFamily="34" charset="0"/>
                          <a:ea typeface="맑은 고딕" pitchFamily="50" charset="-127"/>
                          <a:cs typeface="Arial" pitchFamily="34" charset="0"/>
                        </a:rPr>
                        <a:t> fruits</a:t>
                      </a: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2.0</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0.2</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1.0</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1.0</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1.0</a:t>
                      </a: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algn="just">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Tomato</a:t>
                      </a:r>
                    </a:p>
                    <a:p>
                      <a:pPr marL="101600" marR="0" algn="just">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Sweet Pepper</a:t>
                      </a:r>
                    </a:p>
                    <a:p>
                      <a:pPr marL="101600" marR="0" algn="just">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Squash</a:t>
                      </a:r>
                    </a:p>
                    <a:p>
                      <a:pPr marL="101600" marR="0" algn="just">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Wild grape</a:t>
                      </a: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2.0</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1.0</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0.2</a:t>
                      </a:r>
                    </a:p>
                    <a:p>
                      <a:pPr marL="0" marR="0" algn="ctr">
                        <a:lnSpc>
                          <a:spcPct val="180000"/>
                        </a:lnSpc>
                        <a:spcBef>
                          <a:spcPts val="0"/>
                        </a:spcBef>
                        <a:spcAft>
                          <a:spcPts val="0"/>
                        </a:spcAft>
                      </a:pPr>
                      <a:r>
                        <a:rPr lang="en-US" sz="1400" b="1" dirty="0">
                          <a:solidFill>
                            <a:srgbClr val="000000"/>
                          </a:solidFill>
                          <a:latin typeface="Arial" pitchFamily="34" charset="0"/>
                          <a:ea typeface="맑은 고딕" pitchFamily="50" charset="-127"/>
                          <a:cs typeface="Arial" pitchFamily="34" charset="0"/>
                        </a:rPr>
                        <a:t>3.0</a:t>
                      </a: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10"/>
          <p:cNvSpPr txBox="1">
            <a:spLocks noChangeArrowheads="1"/>
          </p:cNvSpPr>
          <p:nvPr/>
        </p:nvSpPr>
        <p:spPr bwMode="auto">
          <a:xfrm>
            <a:off x="508000" y="6130946"/>
            <a:ext cx="6353021" cy="369332"/>
          </a:xfrm>
          <a:prstGeom prst="rect">
            <a:avLst/>
          </a:prstGeom>
          <a:noFill/>
          <a:ln w="9525">
            <a:noFill/>
            <a:miter lim="800000"/>
            <a:headEnd/>
            <a:tailEnd/>
          </a:ln>
        </p:spPr>
        <p:txBody>
          <a:bodyPr wrap="none">
            <a:spAutoFit/>
          </a:bodyPr>
          <a:lstStyle/>
          <a:p>
            <a:r>
              <a:rPr lang="en-US" altLang="ko-KR" b="1" dirty="0" smtClean="0">
                <a:latin typeface="Arial" charset="0"/>
                <a:cs typeface="Arial" charset="0"/>
              </a:rPr>
              <a:t>Pesticide residue DB : http</a:t>
            </a:r>
            <a:r>
              <a:rPr lang="en-US" altLang="ko-KR" b="1" dirty="0">
                <a:latin typeface="Arial" charset="0"/>
                <a:cs typeface="Arial" charset="0"/>
              </a:rPr>
              <a:t>://fse.foodnara.go.kr/residue </a:t>
            </a:r>
            <a:endParaRPr lang="ko-KR" altLang="en-US" b="1" dirty="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내용 개체 틀 2"/>
          <p:cNvSpPr>
            <a:spLocks noGrp="1"/>
          </p:cNvSpPr>
          <p:nvPr>
            <p:ph idx="1"/>
          </p:nvPr>
        </p:nvSpPr>
        <p:spPr bwMode="auto">
          <a:xfrm>
            <a:off x="323528" y="631031"/>
            <a:ext cx="8313738" cy="5102225"/>
          </a:xfrm>
          <a:noFill/>
          <a:ln>
            <a:miter lim="800000"/>
            <a:headEnd/>
            <a:tailEnd/>
          </a:ln>
        </p:spPr>
        <p:txBody>
          <a:bodyPr vert="horz" wrap="square" lIns="91440" tIns="45720" rIns="91440" bIns="45720" numCol="1" anchor="t" anchorCtr="0" compatLnSpc="1">
            <a:prstTxWarp prst="textNoShape">
              <a:avLst/>
            </a:prstTxWarp>
          </a:bodyPr>
          <a:lstStyle/>
          <a:p>
            <a:pPr lvl="1" algn="just"/>
            <a:endParaRPr lang="en-US" altLang="ko-KR" sz="2400" b="1"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Comments on the PLS will be collected from consumers, producers and importers.</a:t>
            </a:r>
          </a:p>
          <a:p>
            <a:pPr lvl="1" algn="just"/>
            <a:endParaRPr lang="en-US" altLang="ko-KR" sz="1000" dirty="0" smtClean="0">
              <a:latin typeface="Arial" charset="0"/>
              <a:ea typeface="맑은 고딕" pitchFamily="50" charset="-127"/>
              <a:cs typeface="Arial" charset="0"/>
            </a:endParaRPr>
          </a:p>
          <a:p>
            <a:pPr lvl="1" algn="just"/>
            <a:r>
              <a:rPr lang="en-US" altLang="ko-KR" sz="2400" dirty="0" smtClean="0">
                <a:latin typeface="Arial" charset="0"/>
                <a:ea typeface="맑은 고딕" pitchFamily="50" charset="-127"/>
                <a:cs typeface="Arial" charset="0"/>
              </a:rPr>
              <a:t>It is planed to make an administration notice after gathering the information for PLS, and collect the comments for 2 years.</a:t>
            </a:r>
            <a:endParaRPr lang="ko-KR" altLang="en-US" sz="2400" dirty="0" smtClean="0">
              <a:latin typeface="Arial" charset="0"/>
              <a:ea typeface="맑은 고딕" pitchFamily="50" charset="-127"/>
              <a:cs typeface="Arial" charset="0"/>
            </a:endParaRPr>
          </a:p>
          <a:p>
            <a:pPr lvl="1" algn="just"/>
            <a:endParaRPr lang="en-US" altLang="ko-KR" sz="2400" dirty="0" smtClean="0">
              <a:latin typeface="Arial" charset="0"/>
              <a:ea typeface="맑은 고딕" pitchFamily="50" charset="-127"/>
              <a:cs typeface="Arial" charset="0"/>
            </a:endParaRPr>
          </a:p>
          <a:p>
            <a:pPr lvl="1" algn="just"/>
            <a:endParaRPr lang="en-US" altLang="ko-KR" sz="2400" dirty="0" smtClean="0">
              <a:latin typeface="Arial" charset="0"/>
              <a:ea typeface="맑은 고딕" pitchFamily="50" charset="-127"/>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p:cNvSpPr>
            <a:spLocks noChangeArrowheads="1"/>
          </p:cNvSpPr>
          <p:nvPr/>
        </p:nvSpPr>
        <p:spPr bwMode="auto">
          <a:xfrm>
            <a:off x="285720" y="2000240"/>
            <a:ext cx="3929090" cy="4429156"/>
          </a:xfrm>
          <a:prstGeom prst="roundRect">
            <a:avLst>
              <a:gd name="adj" fmla="val 7856"/>
            </a:avLst>
          </a:prstGeom>
          <a:gradFill rotWithShape="0">
            <a:gsLst>
              <a:gs pos="0">
                <a:srgbClr val="679ABD"/>
              </a:gs>
              <a:gs pos="100000">
                <a:srgbClr val="679ABD">
                  <a:gamma/>
                  <a:tint val="81961"/>
                  <a:invGamma/>
                </a:srgbClr>
              </a:gs>
            </a:gsLst>
            <a:lin ang="0" scaled="1"/>
          </a:gradFill>
          <a:ln w="9525">
            <a:solidFill>
              <a:srgbClr val="193C6B"/>
            </a:solidFill>
            <a:round/>
            <a:headEnd/>
            <a:tailEnd/>
          </a:ln>
          <a:effectLst/>
        </p:spPr>
        <p:txBody>
          <a:bodyPr wrap="none" anchor="ctr"/>
          <a:lstStyle/>
          <a:p>
            <a:endParaRPr lang="ko-KR" altLang="en-US"/>
          </a:p>
        </p:txBody>
      </p:sp>
      <p:sp>
        <p:nvSpPr>
          <p:cNvPr id="3" name="AutoShape 8"/>
          <p:cNvSpPr>
            <a:spLocks noChangeArrowheads="1"/>
          </p:cNvSpPr>
          <p:nvPr/>
        </p:nvSpPr>
        <p:spPr bwMode="auto">
          <a:xfrm>
            <a:off x="5072066" y="2000240"/>
            <a:ext cx="3786214" cy="4500594"/>
          </a:xfrm>
          <a:prstGeom prst="roundRect">
            <a:avLst>
              <a:gd name="adj" fmla="val 6718"/>
            </a:avLst>
          </a:prstGeom>
          <a:gradFill rotWithShape="0">
            <a:gsLst>
              <a:gs pos="0">
                <a:srgbClr val="B3A041"/>
              </a:gs>
              <a:gs pos="100000">
                <a:srgbClr val="B3A041">
                  <a:gamma/>
                  <a:tint val="75686"/>
                  <a:invGamma/>
                </a:srgbClr>
              </a:gs>
            </a:gsLst>
            <a:lin ang="0" scaled="1"/>
          </a:gradFill>
          <a:ln w="9525">
            <a:solidFill>
              <a:srgbClr val="464523"/>
            </a:solidFill>
            <a:round/>
            <a:headEnd/>
            <a:tailEnd/>
          </a:ln>
          <a:effectLst/>
        </p:spPr>
        <p:txBody>
          <a:bodyPr wrap="none" anchor="ctr"/>
          <a:lstStyle/>
          <a:p>
            <a:endParaRPr lang="ko-KR" altLang="en-US"/>
          </a:p>
        </p:txBody>
      </p:sp>
      <p:sp>
        <p:nvSpPr>
          <p:cNvPr id="4" name="직사각형 3"/>
          <p:cNvSpPr/>
          <p:nvPr/>
        </p:nvSpPr>
        <p:spPr>
          <a:xfrm>
            <a:off x="357158" y="2071678"/>
            <a:ext cx="3786214" cy="4286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 typeface="Wingdings" pitchFamily="2" charset="2"/>
              <a:buChar char="v"/>
            </a:pPr>
            <a:r>
              <a:rPr lang="ko-KR" altLang="en-US" sz="1600" b="1" dirty="0" smtClean="0">
                <a:solidFill>
                  <a:schemeClr val="tx1"/>
                </a:solidFill>
              </a:rPr>
              <a:t> </a:t>
            </a:r>
            <a:r>
              <a:rPr lang="en-US" altLang="ko-KR" sz="1600" b="1" dirty="0" smtClean="0">
                <a:solidFill>
                  <a:schemeClr val="tx1"/>
                </a:solidFill>
              </a:rPr>
              <a:t>Pesticide for which MRLs are set</a:t>
            </a:r>
          </a:p>
          <a:p>
            <a:r>
              <a:rPr lang="en-US" altLang="ko-KR" sz="1600" b="1" dirty="0" smtClean="0">
                <a:solidFill>
                  <a:schemeClr val="tx1"/>
                </a:solidFill>
              </a:rPr>
              <a:t>   (registered compound)</a:t>
            </a:r>
            <a:r>
              <a:rPr lang="ko-KR" altLang="en-US" sz="1600" b="1" dirty="0" smtClean="0">
                <a:solidFill>
                  <a:schemeClr val="tx1"/>
                </a:solidFill>
              </a:rPr>
              <a:t> </a:t>
            </a:r>
            <a:endParaRPr lang="en-US" altLang="ko-KR" sz="1600" b="1" dirty="0" smtClean="0">
              <a:solidFill>
                <a:schemeClr val="tx1"/>
              </a:solidFill>
            </a:endParaRPr>
          </a:p>
          <a:p>
            <a:r>
              <a:rPr lang="en-US" altLang="ko-KR" sz="1600" dirty="0" smtClean="0">
                <a:solidFill>
                  <a:schemeClr val="tx1"/>
                </a:solidFill>
              </a:rPr>
              <a:t>    → Food code is applied</a:t>
            </a:r>
          </a:p>
          <a:p>
            <a:pPr>
              <a:buFont typeface="Wingdings" pitchFamily="2" charset="2"/>
              <a:buChar char="v"/>
            </a:pPr>
            <a:endParaRPr lang="en-US" altLang="ko-KR" sz="1600" dirty="0" smtClean="0">
              <a:solidFill>
                <a:schemeClr val="tx1"/>
              </a:solidFill>
            </a:endParaRPr>
          </a:p>
          <a:p>
            <a:pPr>
              <a:buFont typeface="Wingdings" pitchFamily="2" charset="2"/>
              <a:buChar char="v"/>
            </a:pPr>
            <a:r>
              <a:rPr lang="en-US" altLang="ko-KR" sz="1600" b="1" dirty="0" smtClean="0">
                <a:solidFill>
                  <a:schemeClr val="tx1"/>
                </a:solidFill>
              </a:rPr>
              <a:t> Pesticide for which no MRLs have</a:t>
            </a:r>
          </a:p>
          <a:p>
            <a:r>
              <a:rPr lang="en-US" altLang="ko-KR" sz="1600" b="1" dirty="0" smtClean="0">
                <a:solidFill>
                  <a:schemeClr val="tx1"/>
                </a:solidFill>
              </a:rPr>
              <a:t>   been set</a:t>
            </a:r>
          </a:p>
          <a:p>
            <a:r>
              <a:rPr lang="en-US" altLang="ko-KR" sz="1600" b="1" dirty="0" smtClean="0">
                <a:solidFill>
                  <a:schemeClr val="tx1"/>
                </a:solidFill>
              </a:rPr>
              <a:t>    (not registered compound)</a:t>
            </a:r>
            <a:r>
              <a:rPr lang="ko-KR" altLang="en-US" sz="1600" b="1" dirty="0" smtClean="0">
                <a:solidFill>
                  <a:schemeClr val="tx1"/>
                </a:solidFill>
              </a:rPr>
              <a:t> </a:t>
            </a:r>
            <a:endParaRPr lang="en-US" altLang="ko-KR" sz="1600" b="1" dirty="0" smtClean="0">
              <a:solidFill>
                <a:schemeClr val="tx1"/>
              </a:solidFill>
            </a:endParaRPr>
          </a:p>
          <a:p>
            <a:pPr marL="447675" indent="-447675"/>
            <a:r>
              <a:rPr lang="en-US" altLang="ko-KR" sz="1600" dirty="0" smtClean="0">
                <a:solidFill>
                  <a:schemeClr val="tx1"/>
                </a:solidFill>
              </a:rPr>
              <a:t>    - Codex MRLs and MRLs for similar agricultural /livestock/ aquatic products is applied</a:t>
            </a:r>
            <a:r>
              <a:rPr lang="ko-KR" altLang="en-US" sz="1600" dirty="0" smtClean="0">
                <a:solidFill>
                  <a:schemeClr val="tx1"/>
                </a:solidFill>
              </a:rPr>
              <a:t> </a:t>
            </a:r>
            <a:r>
              <a:rPr lang="en-US" altLang="ko-KR" sz="1600" dirty="0" smtClean="0">
                <a:solidFill>
                  <a:schemeClr val="tx1"/>
                </a:solidFill>
              </a:rPr>
              <a:t>→</a:t>
            </a:r>
          </a:p>
          <a:p>
            <a:pPr marL="447675" indent="-447675"/>
            <a:r>
              <a:rPr lang="en-US" altLang="ko-KR" sz="1600" dirty="0" smtClean="0">
                <a:solidFill>
                  <a:schemeClr val="tx1"/>
                </a:solidFill>
              </a:rPr>
              <a:t>       </a:t>
            </a:r>
            <a:r>
              <a:rPr lang="en-US" altLang="ko-KR" sz="1600" dirty="0" smtClean="0">
                <a:solidFill>
                  <a:srgbClr val="FF0000"/>
                </a:solidFill>
              </a:rPr>
              <a:t>It is permitted to distribute the food in which pesticide residue level not exceed the MRLs.</a:t>
            </a:r>
          </a:p>
          <a:p>
            <a:pPr marL="447675" indent="-447675"/>
            <a:endParaRPr lang="en-US" altLang="ko-KR" sz="1600" dirty="0" smtClean="0">
              <a:solidFill>
                <a:srgbClr val="FF0000"/>
              </a:solidFill>
            </a:endParaRPr>
          </a:p>
          <a:p>
            <a:pPr marL="444500" indent="-444500"/>
            <a:r>
              <a:rPr lang="en-US" altLang="ko-KR" sz="1600" dirty="0" smtClean="0">
                <a:solidFill>
                  <a:srgbClr val="FF0000"/>
                </a:solidFill>
              </a:rPr>
              <a:t>   </a:t>
            </a:r>
            <a:r>
              <a:rPr lang="en-US" altLang="ko-KR" sz="1600" b="1" dirty="0" smtClean="0">
                <a:solidFill>
                  <a:srgbClr val="FF0000"/>
                </a:solidFill>
                <a:latin typeface="Arial" charset="0"/>
                <a:ea typeface="맑은 고딕" pitchFamily="50" charset="-127"/>
                <a:cs typeface="Arial" charset="0"/>
              </a:rPr>
              <a:t>※ Actually, the compounds have not been inspected.</a:t>
            </a:r>
            <a:endParaRPr lang="ko-KR" altLang="en-US" sz="1600" b="1" dirty="0">
              <a:solidFill>
                <a:srgbClr val="FF0000"/>
              </a:solidFill>
            </a:endParaRPr>
          </a:p>
        </p:txBody>
      </p:sp>
      <p:sp>
        <p:nvSpPr>
          <p:cNvPr id="5" name="직사각형 4"/>
          <p:cNvSpPr/>
          <p:nvPr/>
        </p:nvSpPr>
        <p:spPr>
          <a:xfrm>
            <a:off x="5112508" y="2071678"/>
            <a:ext cx="3714776" cy="435771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ko-KR" altLang="en-US" sz="1600" b="1" dirty="0" smtClean="0">
                <a:solidFill>
                  <a:schemeClr val="tx1"/>
                </a:solidFill>
              </a:rPr>
              <a:t> </a:t>
            </a:r>
            <a:r>
              <a:rPr lang="en-US" altLang="ko-KR" sz="1600" b="1" dirty="0" smtClean="0">
                <a:solidFill>
                  <a:schemeClr val="tx1"/>
                </a:solidFill>
              </a:rPr>
              <a:t>Pesticide for which MRLs are set</a:t>
            </a:r>
          </a:p>
          <a:p>
            <a:r>
              <a:rPr lang="en-US" altLang="ko-KR" sz="1600" b="1" dirty="0" smtClean="0">
                <a:solidFill>
                  <a:schemeClr val="tx1"/>
                </a:solidFill>
              </a:rPr>
              <a:t>   (registered compound)</a:t>
            </a:r>
            <a:r>
              <a:rPr lang="ko-KR" altLang="en-US" sz="1600" b="1" dirty="0" smtClean="0">
                <a:solidFill>
                  <a:schemeClr val="tx1"/>
                </a:solidFill>
              </a:rPr>
              <a:t> </a:t>
            </a:r>
            <a:endParaRPr lang="en-US" altLang="ko-KR" sz="1600" b="1" dirty="0" smtClean="0">
              <a:solidFill>
                <a:schemeClr val="tx1"/>
              </a:solidFill>
            </a:endParaRPr>
          </a:p>
          <a:p>
            <a:r>
              <a:rPr lang="en-US" altLang="ko-KR" sz="1600" dirty="0" smtClean="0">
                <a:solidFill>
                  <a:schemeClr val="tx1"/>
                </a:solidFill>
              </a:rPr>
              <a:t>    → Food code is applied</a:t>
            </a:r>
          </a:p>
          <a:p>
            <a:pPr>
              <a:buFont typeface="Wingdings" pitchFamily="2" charset="2"/>
              <a:buChar char="v"/>
            </a:pPr>
            <a:endParaRPr lang="en-US" altLang="ko-KR" sz="1200" dirty="0" smtClean="0">
              <a:solidFill>
                <a:schemeClr val="tx1"/>
              </a:solidFill>
            </a:endParaRPr>
          </a:p>
          <a:p>
            <a:pPr>
              <a:buFont typeface="Wingdings" pitchFamily="2" charset="2"/>
              <a:buChar char="v"/>
            </a:pPr>
            <a:r>
              <a:rPr lang="en-US" altLang="ko-KR" sz="1600" b="1" dirty="0" smtClean="0">
                <a:solidFill>
                  <a:schemeClr val="tx1"/>
                </a:solidFill>
              </a:rPr>
              <a:t> Pesticide for which no MRLs have</a:t>
            </a:r>
          </a:p>
          <a:p>
            <a:r>
              <a:rPr lang="en-US" altLang="ko-KR" sz="1600" b="1" dirty="0" smtClean="0">
                <a:solidFill>
                  <a:schemeClr val="tx1"/>
                </a:solidFill>
              </a:rPr>
              <a:t>   been set</a:t>
            </a:r>
          </a:p>
          <a:p>
            <a:r>
              <a:rPr lang="en-US" altLang="ko-KR" sz="1600" b="1" dirty="0" smtClean="0">
                <a:solidFill>
                  <a:schemeClr val="tx1"/>
                </a:solidFill>
              </a:rPr>
              <a:t>    (not registered compound)</a:t>
            </a:r>
            <a:r>
              <a:rPr lang="ko-KR" altLang="en-US" sz="1600" b="1" dirty="0" smtClean="0">
                <a:solidFill>
                  <a:schemeClr val="tx1"/>
                </a:solidFill>
              </a:rPr>
              <a:t> </a:t>
            </a:r>
            <a:endParaRPr lang="en-US" altLang="ko-KR" sz="1600" b="1" dirty="0" smtClean="0">
              <a:solidFill>
                <a:schemeClr val="tx1"/>
              </a:solidFill>
            </a:endParaRPr>
          </a:p>
          <a:p>
            <a:pPr marL="447675" indent="-447675"/>
            <a:r>
              <a:rPr lang="en-US" altLang="ko-KR" sz="1600" dirty="0" smtClean="0">
                <a:solidFill>
                  <a:schemeClr val="tx1"/>
                </a:solidFill>
              </a:rPr>
              <a:t>    -  </a:t>
            </a:r>
            <a:r>
              <a:rPr lang="en-US" altLang="ko-KR" sz="1600" dirty="0" smtClean="0">
                <a:solidFill>
                  <a:srgbClr val="FF0000"/>
                </a:solidFill>
              </a:rPr>
              <a:t>It is not permitted to distribute the food in which pesticide residue level exceed 0.01 </a:t>
            </a:r>
            <a:r>
              <a:rPr lang="en-US" altLang="ko-KR" sz="1600" dirty="0" err="1" smtClean="0">
                <a:solidFill>
                  <a:srgbClr val="FF0000"/>
                </a:solidFill>
              </a:rPr>
              <a:t>ppm</a:t>
            </a:r>
            <a:r>
              <a:rPr lang="en-US" altLang="ko-KR" sz="1600" dirty="0" smtClean="0">
                <a:solidFill>
                  <a:srgbClr val="FF0000"/>
                </a:solidFill>
              </a:rPr>
              <a:t>.</a:t>
            </a:r>
          </a:p>
          <a:p>
            <a:pPr>
              <a:buFont typeface="Wingdings" pitchFamily="2" charset="2"/>
              <a:buChar char="v"/>
            </a:pPr>
            <a:endParaRPr lang="en-US" altLang="ko-KR" sz="1200" b="1" dirty="0" smtClean="0">
              <a:solidFill>
                <a:schemeClr val="tx1"/>
              </a:solidFill>
            </a:endParaRPr>
          </a:p>
          <a:p>
            <a:pPr>
              <a:buFont typeface="Wingdings" pitchFamily="2" charset="2"/>
              <a:buChar char="v"/>
            </a:pPr>
            <a:r>
              <a:rPr lang="en-US" altLang="ko-KR" sz="1600" b="1" dirty="0" smtClean="0">
                <a:solidFill>
                  <a:schemeClr val="tx1"/>
                </a:solidFill>
              </a:rPr>
              <a:t> Compounds authorized by Korea</a:t>
            </a:r>
          </a:p>
          <a:p>
            <a:r>
              <a:rPr lang="en-US" altLang="ko-KR" sz="1600" b="1" dirty="0" smtClean="0">
                <a:solidFill>
                  <a:schemeClr val="tx1"/>
                </a:solidFill>
              </a:rPr>
              <a:t>   </a:t>
            </a:r>
            <a:r>
              <a:rPr lang="en-US" altLang="ko-KR" sz="1600" b="1" spc="-100" dirty="0" smtClean="0">
                <a:solidFill>
                  <a:schemeClr val="tx1"/>
                </a:solidFill>
              </a:rPr>
              <a:t>Food and Drug Administration(KFDA)</a:t>
            </a:r>
          </a:p>
          <a:p>
            <a:r>
              <a:rPr lang="en-US" altLang="ko-KR" sz="1600" dirty="0" smtClean="0">
                <a:solidFill>
                  <a:schemeClr val="tx1"/>
                </a:solidFill>
              </a:rPr>
              <a:t>    - Not harmful compound</a:t>
            </a:r>
          </a:p>
          <a:p>
            <a:r>
              <a:rPr lang="en-US" altLang="ko-KR" sz="1600" dirty="0" smtClean="0">
                <a:solidFill>
                  <a:schemeClr val="tx1"/>
                </a:solidFill>
              </a:rPr>
              <a:t>       → “Exemption list”</a:t>
            </a:r>
          </a:p>
          <a:p>
            <a:r>
              <a:rPr lang="en-US" altLang="ko-KR" sz="1600" dirty="0" smtClean="0">
                <a:solidFill>
                  <a:schemeClr val="tx1"/>
                </a:solidFill>
              </a:rPr>
              <a:t>    - Harmful compound</a:t>
            </a:r>
          </a:p>
          <a:p>
            <a:r>
              <a:rPr lang="en-US" altLang="ko-KR" sz="1600" dirty="0" smtClean="0">
                <a:solidFill>
                  <a:schemeClr val="tx1"/>
                </a:solidFill>
              </a:rPr>
              <a:t>       → “Non-detection list”</a:t>
            </a:r>
          </a:p>
        </p:txBody>
      </p:sp>
      <p:graphicFrame>
        <p:nvGraphicFramePr>
          <p:cNvPr id="6" name="Object 17"/>
          <p:cNvGraphicFramePr>
            <a:graphicFrameLocks noChangeAspect="1"/>
          </p:cNvGraphicFramePr>
          <p:nvPr/>
        </p:nvGraphicFramePr>
        <p:xfrm>
          <a:off x="285720" y="357166"/>
          <a:ext cx="8572560" cy="1143008"/>
        </p:xfrm>
        <a:graphic>
          <a:graphicData uri="http://schemas.openxmlformats.org/presentationml/2006/ole">
            <p:oleObj spid="_x0000_s31746" name="Image" r:id="rId3" imgW="1752381" imgH="1815873" progId="">
              <p:embed/>
            </p:oleObj>
          </a:graphicData>
        </a:graphic>
      </p:graphicFrame>
      <p:sp>
        <p:nvSpPr>
          <p:cNvPr id="7" name="Rectangle 35"/>
          <p:cNvSpPr>
            <a:spLocks noChangeArrowheads="1"/>
          </p:cNvSpPr>
          <p:nvPr/>
        </p:nvSpPr>
        <p:spPr bwMode="auto">
          <a:xfrm>
            <a:off x="2021977" y="497045"/>
            <a:ext cx="5033679" cy="860253"/>
          </a:xfrm>
          <a:prstGeom prst="rect">
            <a:avLst/>
          </a:prstGeom>
          <a:noFill/>
          <a:ln w="9525">
            <a:noFill/>
            <a:miter lim="800000"/>
            <a:headEnd/>
            <a:tailEnd/>
          </a:ln>
          <a:effectLst/>
        </p:spPr>
        <p:txBody>
          <a:bodyPr wrap="none" anchor="ctr"/>
          <a:lstStyle/>
          <a:p>
            <a:pPr algn="ctr"/>
            <a:r>
              <a:rPr lang="en-US" altLang="ko-KR" sz="2800" b="1" dirty="0" smtClean="0">
                <a:solidFill>
                  <a:schemeClr val="tx2">
                    <a:lumMod val="75000"/>
                  </a:schemeClr>
                </a:solidFill>
                <a:latin typeface="맑은 고딕" pitchFamily="50" charset="-127"/>
                <a:ea typeface="맑은 고딕" pitchFamily="50" charset="-127"/>
              </a:rPr>
              <a:t>Change of Pesticide regulation in Korea</a:t>
            </a:r>
            <a:endParaRPr lang="en-US" altLang="ko-KR" sz="2800" b="1" dirty="0">
              <a:solidFill>
                <a:schemeClr val="tx2">
                  <a:lumMod val="75000"/>
                </a:schemeClr>
              </a:solidFill>
              <a:latin typeface="맑은 고딕" pitchFamily="50" charset="-127"/>
              <a:ea typeface="맑은 고딕" pitchFamily="50" charset="-127"/>
            </a:endParaRPr>
          </a:p>
        </p:txBody>
      </p:sp>
      <p:pic>
        <p:nvPicPr>
          <p:cNvPr id="8" name="Picture 2" descr="bluearrow"/>
          <p:cNvPicPr>
            <a:picLocks noChangeAspect="1" noChangeArrowheads="1"/>
          </p:cNvPicPr>
          <p:nvPr/>
        </p:nvPicPr>
        <p:blipFill>
          <a:blip r:embed="rId4" cstate="print"/>
          <a:srcRect/>
          <a:stretch>
            <a:fillRect/>
          </a:stretch>
        </p:blipFill>
        <p:spPr bwMode="auto">
          <a:xfrm>
            <a:off x="4176815" y="3571876"/>
            <a:ext cx="885805" cy="1516059"/>
          </a:xfrm>
          <a:prstGeom prst="rect">
            <a:avLst/>
          </a:prstGeom>
          <a:noFill/>
        </p:spPr>
      </p:pic>
      <p:sp>
        <p:nvSpPr>
          <p:cNvPr id="9" name="TextBox 8"/>
          <p:cNvSpPr txBox="1"/>
          <p:nvPr/>
        </p:nvSpPr>
        <p:spPr>
          <a:xfrm>
            <a:off x="1419783" y="1500174"/>
            <a:ext cx="1217000" cy="461665"/>
          </a:xfrm>
          <a:prstGeom prst="rect">
            <a:avLst/>
          </a:prstGeom>
          <a:noFill/>
        </p:spPr>
        <p:txBody>
          <a:bodyPr wrap="none" rtlCol="0">
            <a:spAutoFit/>
          </a:bodyPr>
          <a:lstStyle/>
          <a:p>
            <a:r>
              <a:rPr lang="en-US" altLang="ko-KR" sz="2400" b="1" dirty="0" smtClean="0"/>
              <a:t>Current</a:t>
            </a:r>
            <a:endParaRPr lang="ko-KR" altLang="en-US" sz="2400" b="1" dirty="0"/>
          </a:p>
        </p:txBody>
      </p:sp>
      <p:sp>
        <p:nvSpPr>
          <p:cNvPr id="10" name="TextBox 9"/>
          <p:cNvSpPr txBox="1"/>
          <p:nvPr/>
        </p:nvSpPr>
        <p:spPr>
          <a:xfrm>
            <a:off x="5715008" y="1500174"/>
            <a:ext cx="2767104" cy="461665"/>
          </a:xfrm>
          <a:prstGeom prst="rect">
            <a:avLst/>
          </a:prstGeom>
          <a:noFill/>
        </p:spPr>
        <p:txBody>
          <a:bodyPr wrap="none" rtlCol="0">
            <a:spAutoFit/>
          </a:bodyPr>
          <a:lstStyle/>
          <a:p>
            <a:r>
              <a:rPr lang="en-US" altLang="ko-KR" sz="2400" b="1" dirty="0" smtClean="0"/>
              <a:t>After PLS adopted</a:t>
            </a:r>
            <a:endParaRPr lang="ko-KR" alt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6"/>
          <p:cNvSpPr>
            <a:spLocks noGrp="1"/>
          </p:cNvSpPr>
          <p:nvPr>
            <p:ph idx="1"/>
          </p:nvPr>
        </p:nvSpPr>
        <p:spPr bwMode="auto">
          <a:xfrm>
            <a:off x="495300" y="2511425"/>
            <a:ext cx="8064500" cy="1917700"/>
          </a:xfrm>
          <a:noFill/>
          <a:ln>
            <a:miter lim="800000"/>
            <a:headEnd/>
            <a:tailEnd/>
          </a:ln>
        </p:spPr>
        <p:txBody>
          <a:bodyPr vert="horz" wrap="square" lIns="91440" tIns="45720" rIns="91440" bIns="45720" numCol="1" anchor="t" anchorCtr="0" compatLnSpc="1">
            <a:prstTxWarp prst="textNoShape">
              <a:avLst/>
            </a:prstTxWarp>
          </a:bodyPr>
          <a:lstStyle/>
          <a:p>
            <a:pPr>
              <a:buSzPct val="70000"/>
              <a:buFontTx/>
              <a:buBlip>
                <a:blip r:embed="rId2"/>
              </a:buBlip>
            </a:pPr>
            <a:r>
              <a:rPr lang="en-US" altLang="ko-KR" sz="2400" b="1" dirty="0" smtClean="0">
                <a:solidFill>
                  <a:schemeClr val="accent2"/>
                </a:solidFill>
                <a:latin typeface="Arial" charset="0"/>
                <a:ea typeface="맑은 고딕" pitchFamily="50" charset="-127"/>
                <a:cs typeface="Arial" charset="0"/>
              </a:rPr>
              <a:t>The purpose of guidelines is…</a:t>
            </a:r>
          </a:p>
          <a:p>
            <a:pPr lvl="1" algn="just">
              <a:lnSpc>
                <a:spcPct val="150000"/>
              </a:lnSpc>
            </a:pPr>
            <a:r>
              <a:rPr lang="en-US" altLang="ko-KR" sz="2000" dirty="0" smtClean="0">
                <a:latin typeface="Arial" charset="0"/>
                <a:ea typeface="맑은 고딕" pitchFamily="50" charset="-127"/>
                <a:cs typeface="Arial" charset="0"/>
              </a:rPr>
              <a:t>To clarify procedures of establishment of MRLs, and to improve scientific transparency and predictability in establishment of MRLs to related companies</a:t>
            </a:r>
            <a:endParaRPr lang="ko-KR" altLang="en-US" sz="2000" dirty="0" smtClean="0">
              <a:latin typeface="Arial" charset="0"/>
              <a:ea typeface="맑은 고딕" pitchFamily="50" charset="-127"/>
              <a:cs typeface="Arial" charset="0"/>
            </a:endParaRPr>
          </a:p>
        </p:txBody>
      </p:sp>
      <p:sp>
        <p:nvSpPr>
          <p:cNvPr id="10" name="내용 개체 틀 4"/>
          <p:cNvSpPr txBox="1">
            <a:spLocks/>
          </p:cNvSpPr>
          <p:nvPr/>
        </p:nvSpPr>
        <p:spPr bwMode="auto">
          <a:xfrm>
            <a:off x="214313" y="1420813"/>
            <a:ext cx="8548687" cy="935037"/>
          </a:xfrm>
          <a:prstGeom prst="rect">
            <a:avLst/>
          </a:prstGeom>
          <a:noFill/>
          <a:ln w="9525">
            <a:noFill/>
            <a:miter lim="800000"/>
            <a:headEnd/>
            <a:tailEnd/>
          </a:ln>
        </p:spPr>
        <p:txBody>
          <a:bodyPr/>
          <a:lstStyle/>
          <a:p>
            <a:pPr marL="444500" indent="-444500" algn="just" eaLnBrk="0" hangingPunct="0">
              <a:spcBef>
                <a:spcPct val="20000"/>
              </a:spcBef>
              <a:buFont typeface="Wingdings" pitchFamily="2" charset="2"/>
              <a:buChar char="v"/>
            </a:pPr>
            <a:r>
              <a:rPr lang="en-US" altLang="ko-KR" sz="2400" b="1">
                <a:solidFill>
                  <a:schemeClr val="accent2"/>
                </a:solidFill>
                <a:latin typeface="Arial" charset="0"/>
                <a:ea typeface="맑은 고딕" pitchFamily="50" charset="-127"/>
                <a:cs typeface="Arial" charset="0"/>
              </a:rPr>
              <a:t>Recently, KFDA has provided the Guidelines on MRLs for Pesticides and Veterinary Drugs in Food</a:t>
            </a:r>
            <a:endParaRPr lang="en-US" altLang="ko-KR" b="1">
              <a:solidFill>
                <a:schemeClr val="accent2"/>
              </a:solidFill>
              <a:latin typeface="Arial" charset="0"/>
              <a:ea typeface="맑은 고딕" pitchFamily="50" charset="-127"/>
              <a:cs typeface="Arial" charset="0"/>
            </a:endParaRPr>
          </a:p>
        </p:txBody>
      </p:sp>
      <p:sp>
        <p:nvSpPr>
          <p:cNvPr id="11" name="TextBox 3"/>
          <p:cNvSpPr txBox="1">
            <a:spLocks noChangeArrowheads="1"/>
          </p:cNvSpPr>
          <p:nvPr/>
        </p:nvSpPr>
        <p:spPr bwMode="auto">
          <a:xfrm>
            <a:off x="268288" y="4541838"/>
            <a:ext cx="8736012" cy="1338828"/>
          </a:xfrm>
          <a:prstGeom prst="rect">
            <a:avLst/>
          </a:prstGeom>
          <a:noFill/>
          <a:ln w="9525">
            <a:noFill/>
            <a:miter lim="800000"/>
            <a:headEnd/>
            <a:tailEnd/>
          </a:ln>
        </p:spPr>
        <p:txBody>
          <a:bodyPr>
            <a:spAutoFit/>
          </a:bodyPr>
          <a:lstStyle/>
          <a:p>
            <a:pPr>
              <a:lnSpc>
                <a:spcPct val="150000"/>
              </a:lnSpc>
            </a:pPr>
            <a:r>
              <a:rPr lang="en-US" altLang="ko-KR" b="1" dirty="0">
                <a:latin typeface="Arial" charset="0"/>
                <a:cs typeface="Arial" charset="0"/>
              </a:rPr>
              <a:t>※ The English version of guidelines is available at </a:t>
            </a:r>
          </a:p>
          <a:p>
            <a:pPr>
              <a:lnSpc>
                <a:spcPct val="150000"/>
              </a:lnSpc>
            </a:pPr>
            <a:r>
              <a:rPr lang="en-US" altLang="ko-KR" b="1" dirty="0" smtClean="0">
                <a:solidFill>
                  <a:srgbClr val="1082E0"/>
                </a:solidFill>
                <a:latin typeface="Arial" charset="0"/>
                <a:cs typeface="Arial" charset="0"/>
              </a:rPr>
              <a:t>  http</a:t>
            </a:r>
            <a:r>
              <a:rPr lang="en-US" altLang="ko-KR" b="1" dirty="0">
                <a:solidFill>
                  <a:srgbClr val="1082E0"/>
                </a:solidFill>
                <a:latin typeface="Arial" charset="0"/>
                <a:cs typeface="Arial" charset="0"/>
              </a:rPr>
              <a:t>://www.kfda.go.kr/eng/index.do &gt; KFDA NEWS &gt; News &amp; Notice </a:t>
            </a:r>
            <a:endParaRPr lang="en-US" altLang="ko-KR" b="1" dirty="0" smtClean="0">
              <a:solidFill>
                <a:srgbClr val="1082E0"/>
              </a:solidFill>
              <a:latin typeface="Arial" charset="0"/>
              <a:cs typeface="Arial" charset="0"/>
            </a:endParaRPr>
          </a:p>
          <a:p>
            <a:pPr>
              <a:lnSpc>
                <a:spcPct val="150000"/>
              </a:lnSpc>
            </a:pPr>
            <a:r>
              <a:rPr lang="en-US" altLang="ko-KR" b="1" dirty="0" smtClean="0">
                <a:solidFill>
                  <a:srgbClr val="1082E0"/>
                </a:solidFill>
                <a:latin typeface="Arial" charset="0"/>
                <a:cs typeface="Arial" charset="0"/>
              </a:rPr>
              <a:t>* Guidelines for establishment of pesticide and veterinary drug MRLs in food</a:t>
            </a:r>
            <a:endParaRPr lang="en-US" altLang="ko-KR" b="1" dirty="0">
              <a:solidFill>
                <a:srgbClr val="1082E0"/>
              </a:solidFill>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808185" y="2420888"/>
            <a:ext cx="7816555" cy="1477328"/>
          </a:xfrm>
          <a:prstGeom prst="rect">
            <a:avLst/>
          </a:prstGeom>
          <a:noFill/>
          <a:ln w="9525">
            <a:noFill/>
            <a:miter lim="800000"/>
            <a:headEnd/>
            <a:tailEnd/>
          </a:ln>
        </p:spPr>
        <p:txBody>
          <a:bodyPr wrap="square">
            <a:spAutoFit/>
          </a:bodyPr>
          <a:lstStyle/>
          <a:p>
            <a:pPr algn="ctr">
              <a:lnSpc>
                <a:spcPct val="150000"/>
              </a:lnSpc>
            </a:pPr>
            <a:r>
              <a:rPr lang="en-US" altLang="ko-KR" sz="3000" b="1" dirty="0" smtClean="0">
                <a:solidFill>
                  <a:srgbClr val="003399"/>
                </a:solidFill>
                <a:latin typeface="맑은 고딕" pitchFamily="50" charset="-127"/>
                <a:ea typeface="맑은 고딕" pitchFamily="50" charset="-127"/>
              </a:rPr>
              <a:t>Guidelines for Establishment of Pesticide and Veterinary Drug MRLs in Food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3"/>
          <p:cNvSpPr txBox="1">
            <a:spLocks noChangeArrowheads="1"/>
          </p:cNvSpPr>
          <p:nvPr/>
        </p:nvSpPr>
        <p:spPr bwMode="auto">
          <a:xfrm>
            <a:off x="1143000" y="3479821"/>
            <a:ext cx="4143375" cy="869790"/>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spcBef>
                <a:spcPct val="50000"/>
              </a:spcBef>
            </a:pPr>
            <a:r>
              <a:rPr lang="en-US" altLang="ko-KR" b="1">
                <a:solidFill>
                  <a:schemeClr val="tx2"/>
                </a:solidFill>
                <a:latin typeface="맑은 고딕" pitchFamily="50" charset="-127"/>
                <a:ea typeface="맑은 고딕" pitchFamily="50" charset="-127"/>
              </a:rPr>
              <a:t>Attachment to Foods Import Report</a:t>
            </a:r>
            <a:r>
              <a:rPr lang="ko-KR" altLang="en-US" b="1">
                <a:solidFill>
                  <a:schemeClr val="tx2"/>
                </a:solidFill>
                <a:latin typeface="맑은 고딕" pitchFamily="50" charset="-127"/>
                <a:ea typeface="맑은 고딕" pitchFamily="50" charset="-127"/>
              </a:rPr>
              <a:t> </a:t>
            </a:r>
            <a:endParaRPr lang="en-US" altLang="ko-KR" b="1">
              <a:solidFill>
                <a:schemeClr val="tx2"/>
              </a:solidFill>
              <a:latin typeface="맑은 고딕" pitchFamily="50" charset="-127"/>
              <a:ea typeface="맑은 고딕" pitchFamily="50" charset="-127"/>
            </a:endParaRPr>
          </a:p>
        </p:txBody>
      </p:sp>
      <p:sp>
        <p:nvSpPr>
          <p:cNvPr id="5" name="AutoShape 20"/>
          <p:cNvSpPr>
            <a:spLocks noChangeArrowheads="1"/>
          </p:cNvSpPr>
          <p:nvPr/>
        </p:nvSpPr>
        <p:spPr bwMode="auto">
          <a:xfrm>
            <a:off x="428625" y="2981346"/>
            <a:ext cx="8143875" cy="2713038"/>
          </a:xfrm>
          <a:prstGeom prst="roundRect">
            <a:avLst>
              <a:gd name="adj" fmla="val 16667"/>
            </a:avLst>
          </a:prstGeom>
          <a:solidFill>
            <a:schemeClr val="bg1"/>
          </a:solidFill>
          <a:ln w="28575" cap="rnd" algn="ctr">
            <a:solidFill>
              <a:srgbClr val="193E84">
                <a:alpha val="54901"/>
              </a:srgbClr>
            </a:solidFill>
            <a:prstDash val="sysDot"/>
            <a:round/>
            <a:headEnd/>
            <a:tailEnd/>
          </a:ln>
        </p:spPr>
        <p:txBody>
          <a:bodyPr wrap="none" anchor="ctr"/>
          <a:lstStyle/>
          <a:p>
            <a:pPr>
              <a:lnSpc>
                <a:spcPct val="150000"/>
              </a:lnSpc>
            </a:pPr>
            <a:r>
              <a:rPr lang="en-US" altLang="ko-KR" sz="1400" b="1">
                <a:solidFill>
                  <a:srgbClr val="000000"/>
                </a:solidFill>
                <a:latin typeface="맑은 고딕" pitchFamily="50" charset="-127"/>
                <a:ea typeface="맑은 고딕" pitchFamily="50" charset="-127"/>
              </a:rPr>
              <a:t> </a:t>
            </a:r>
            <a:r>
              <a:rPr lang="ko-KR" altLang="en-US" sz="1400" b="1">
                <a:latin typeface="맑은 고딕" pitchFamily="50" charset="-127"/>
                <a:ea typeface="맑은 고딕" pitchFamily="50" charset="-127"/>
              </a:rPr>
              <a:t> </a:t>
            </a: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ko-KR" sz="1400" b="1">
              <a:latin typeface="맑은 고딕" pitchFamily="50" charset="-127"/>
              <a:ea typeface="맑은 고딕" pitchFamily="50" charset="-127"/>
            </a:endParaRPr>
          </a:p>
        </p:txBody>
      </p:sp>
      <p:sp>
        <p:nvSpPr>
          <p:cNvPr id="6" name="WordArt 17"/>
          <p:cNvSpPr>
            <a:spLocks noChangeArrowheads="1" noChangeShapeType="1" noTextEdit="1"/>
          </p:cNvSpPr>
          <p:nvPr/>
        </p:nvSpPr>
        <p:spPr bwMode="auto">
          <a:xfrm>
            <a:off x="928662" y="2428871"/>
            <a:ext cx="1714500" cy="500063"/>
          </a:xfrm>
          <a:prstGeom prst="rect">
            <a:avLst/>
          </a:prstGeom>
        </p:spPr>
        <p:txBody>
          <a:bodyPr wrap="none" fromWordArt="1">
            <a:prstTxWarp prst="textPlain">
              <a:avLst>
                <a:gd name="adj" fmla="val 50000"/>
              </a:avLst>
            </a:prstTxWarp>
          </a:bodyPr>
          <a:lstStyle/>
          <a:p>
            <a:r>
              <a:rPr lang="en-US" altLang="ko-KR" sz="3200" b="1" kern="10" dirty="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rPr>
              <a:t>Purpose </a:t>
            </a:r>
            <a:endParaRPr lang="ko-KR" altLang="en-US" sz="3200" b="1" kern="10" dirty="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endParaRPr>
          </a:p>
        </p:txBody>
      </p:sp>
      <p:pic>
        <p:nvPicPr>
          <p:cNvPr id="7" name="Picture 46" descr="공"/>
          <p:cNvPicPr>
            <a:picLocks noChangeAspect="1" noChangeArrowheads="1"/>
          </p:cNvPicPr>
          <p:nvPr/>
        </p:nvPicPr>
        <p:blipFill>
          <a:blip r:embed="rId2" cstate="print">
            <a:lum bright="-6000" contrast="36000"/>
          </a:blip>
          <a:srcRect/>
          <a:stretch>
            <a:fillRect/>
          </a:stretch>
        </p:blipFill>
        <p:spPr bwMode="auto">
          <a:xfrm>
            <a:off x="471488" y="3319484"/>
            <a:ext cx="314325" cy="301625"/>
          </a:xfrm>
          <a:prstGeom prst="rect">
            <a:avLst/>
          </a:prstGeom>
          <a:noFill/>
          <a:ln w="9525">
            <a:noFill/>
            <a:miter lim="800000"/>
            <a:headEnd/>
            <a:tailEnd/>
          </a:ln>
        </p:spPr>
      </p:pic>
      <p:sp>
        <p:nvSpPr>
          <p:cNvPr id="8" name="Text Box 63"/>
          <p:cNvSpPr txBox="1">
            <a:spLocks noChangeArrowheads="1"/>
          </p:cNvSpPr>
          <p:nvPr/>
        </p:nvSpPr>
        <p:spPr bwMode="auto">
          <a:xfrm>
            <a:off x="760413" y="3084534"/>
            <a:ext cx="8097837" cy="2862322"/>
          </a:xfrm>
          <a:prstGeom prst="rect">
            <a:avLst/>
          </a:prstGeom>
          <a:noFill/>
          <a:ln w="9525" algn="ctr">
            <a:noFill/>
            <a:miter lim="800000"/>
            <a:headEnd/>
            <a:tailEnd/>
          </a:ln>
          <a:effectLst>
            <a:prstShdw prst="shdw17" dist="17961" dir="2700000">
              <a:srgbClr val="5C7A00"/>
            </a:prstShdw>
          </a:effectLst>
        </p:spPr>
        <p:txBody>
          <a:bodyPr>
            <a:spAutoFit/>
          </a:bodyPr>
          <a:lstStyle/>
          <a:p>
            <a:pPr algn="just">
              <a:lnSpc>
                <a:spcPct val="150000"/>
              </a:lnSpc>
              <a:defRPr/>
            </a:pPr>
            <a:r>
              <a:rPr lang="en-US" altLang="ko-KR" sz="2400" b="1" dirty="0">
                <a:latin typeface="맑은 고딕" pitchFamily="50" charset="-127"/>
                <a:ea typeface="맑은 고딕" pitchFamily="50" charset="-127"/>
              </a:rPr>
              <a:t>To clarify procedures of e</a:t>
            </a:r>
            <a:r>
              <a:rPr lang="en-US" altLang="ko-KR" sz="2400" b="1" dirty="0">
                <a:latin typeface="맑은 고딕" pitchFamily="50" charset="-127"/>
                <a:ea typeface="맑은 고딕" pitchFamily="50" charset="-127"/>
                <a:cs typeface="Times New Roman" pitchFamily="18" charset="0"/>
              </a:rPr>
              <a:t>stablishment of </a:t>
            </a:r>
            <a:r>
              <a:rPr lang="en-US" altLang="ko-KR" sz="2400" b="1" dirty="0">
                <a:latin typeface="맑은 고딕" pitchFamily="50" charset="-127"/>
                <a:ea typeface="맑은 고딕" pitchFamily="50" charset="-127"/>
              </a:rPr>
              <a:t>MRLs, and </a:t>
            </a:r>
          </a:p>
          <a:p>
            <a:pPr algn="just">
              <a:lnSpc>
                <a:spcPct val="150000"/>
              </a:lnSpc>
              <a:defRPr/>
            </a:pPr>
            <a:r>
              <a:rPr lang="en-US" altLang="ko-KR" sz="2400" b="1" dirty="0">
                <a:latin typeface="맑은 고딕" pitchFamily="50" charset="-127"/>
                <a:ea typeface="맑은 고딕" pitchFamily="50" charset="-127"/>
              </a:rPr>
              <a:t>to </a:t>
            </a:r>
            <a:r>
              <a:rPr lang="en-US" sz="2400" b="1" dirty="0">
                <a:latin typeface="맑은 고딕" pitchFamily="50" charset="-127"/>
                <a:ea typeface="맑은 고딕" pitchFamily="50" charset="-127"/>
              </a:rPr>
              <a:t>improve scientific transparency </a:t>
            </a:r>
            <a:r>
              <a:rPr lang="en-US" altLang="ko-KR" sz="2400" b="1" dirty="0">
                <a:latin typeface="맑은 고딕" pitchFamily="50" charset="-127"/>
                <a:ea typeface="맑은 고딕" pitchFamily="50" charset="-127"/>
              </a:rPr>
              <a:t>and predictability </a:t>
            </a:r>
          </a:p>
          <a:p>
            <a:pPr algn="just">
              <a:lnSpc>
                <a:spcPct val="150000"/>
              </a:lnSpc>
              <a:defRPr/>
            </a:pPr>
            <a:r>
              <a:rPr lang="en-US" sz="2400" b="1" dirty="0">
                <a:latin typeface="맑은 고딕" pitchFamily="50" charset="-127"/>
                <a:ea typeface="맑은 고딕" pitchFamily="50" charset="-127"/>
              </a:rPr>
              <a:t>in </a:t>
            </a:r>
            <a:r>
              <a:rPr lang="en-US" altLang="ko-KR" sz="2400" b="1" dirty="0">
                <a:latin typeface="맑은 고딕" pitchFamily="50" charset="-127"/>
                <a:ea typeface="맑은 고딕" pitchFamily="50" charset="-127"/>
              </a:rPr>
              <a:t>e</a:t>
            </a:r>
            <a:r>
              <a:rPr lang="en-US" altLang="ko-KR" sz="2400" b="1" dirty="0">
                <a:latin typeface="맑은 고딕" pitchFamily="50" charset="-127"/>
                <a:ea typeface="맑은 고딕" pitchFamily="50" charset="-127"/>
                <a:cs typeface="Times New Roman" pitchFamily="18" charset="0"/>
              </a:rPr>
              <a:t>stablishment of</a:t>
            </a:r>
            <a:r>
              <a:rPr lang="en-US" altLang="ko-KR" sz="2400" b="1" dirty="0">
                <a:latin typeface="맑은 고딕" pitchFamily="50" charset="-127"/>
                <a:ea typeface="맑은 고딕" pitchFamily="50" charset="-127"/>
              </a:rPr>
              <a:t> MRLs to related companies</a:t>
            </a:r>
            <a:r>
              <a:rPr lang="en-US" altLang="ko-KR" sz="2400" b="1" dirty="0" smtClean="0">
                <a:latin typeface="맑은 고딕" pitchFamily="50" charset="-127"/>
                <a:ea typeface="맑은 고딕" pitchFamily="50" charset="-127"/>
              </a:rPr>
              <a:t>.</a:t>
            </a:r>
            <a:endParaRPr lang="en-US" sz="2400" b="1" dirty="0">
              <a:latin typeface="맑은 고딕" pitchFamily="50" charset="-127"/>
              <a:ea typeface="맑은 고딕" pitchFamily="50" charset="-127"/>
            </a:endParaRPr>
          </a:p>
          <a:p>
            <a:pPr algn="just">
              <a:lnSpc>
                <a:spcPct val="150000"/>
              </a:lnSpc>
              <a:defRPr/>
            </a:pPr>
            <a:endParaRPr lang="en-US" altLang="ko-KR" sz="2400" b="1" dirty="0">
              <a:latin typeface="맑은 고딕" pitchFamily="50" charset="-127"/>
              <a:ea typeface="맑은 고딕" pitchFamily="50" charset="-127"/>
            </a:endParaRPr>
          </a:p>
          <a:p>
            <a:pPr algn="just">
              <a:lnSpc>
                <a:spcPct val="150000"/>
              </a:lnSpc>
              <a:defRPr/>
            </a:pPr>
            <a:endParaRPr lang="ko-KR" altLang="en-US" sz="2400" b="1" dirty="0">
              <a:latin typeface="맑은 고딕" pitchFamily="50" charset="-127"/>
              <a:ea typeface="맑은 고딕" pitchFamily="50" charset="-127"/>
            </a:endParaRPr>
          </a:p>
        </p:txBody>
      </p:sp>
      <p:sp>
        <p:nvSpPr>
          <p:cNvPr id="9" name="AutoShape 26"/>
          <p:cNvSpPr>
            <a:spLocks noChangeArrowheads="1"/>
          </p:cNvSpPr>
          <p:nvPr/>
        </p:nvSpPr>
        <p:spPr bwMode="auto">
          <a:xfrm>
            <a:off x="300336" y="260648"/>
            <a:ext cx="8520136" cy="115212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eaLnBrk="0" hangingPunct="0"/>
            <a:r>
              <a:rPr lang="en-US" altLang="ko-KR" sz="3200" b="1" dirty="0" smtClean="0">
                <a:solidFill>
                  <a:schemeClr val="bg1"/>
                </a:solidFill>
                <a:latin typeface="맑은 고딕" pitchFamily="50" charset="-127"/>
                <a:ea typeface="맑은 고딕" pitchFamily="50" charset="-127"/>
              </a:rPr>
              <a:t>Guidelines for Establishment of Pesticide</a:t>
            </a:r>
          </a:p>
          <a:p>
            <a:pPr eaLnBrk="0" hangingPunct="0"/>
            <a:r>
              <a:rPr lang="en-US" altLang="ko-KR" sz="3200" b="1" dirty="0" smtClean="0">
                <a:solidFill>
                  <a:schemeClr val="bg1"/>
                </a:solidFill>
                <a:latin typeface="맑은 고딕" pitchFamily="50" charset="-127"/>
                <a:ea typeface="맑은 고딕" pitchFamily="50" charset="-127"/>
              </a:rPr>
              <a:t> and Veterinary Drug MRLs in Food </a:t>
            </a:r>
          </a:p>
        </p:txBody>
      </p:sp>
      <p:sp>
        <p:nvSpPr>
          <p:cNvPr id="10" name="직사각형 9"/>
          <p:cNvSpPr/>
          <p:nvPr/>
        </p:nvSpPr>
        <p:spPr>
          <a:xfrm>
            <a:off x="539552" y="1556792"/>
            <a:ext cx="5976664" cy="461665"/>
          </a:xfrm>
          <a:prstGeom prst="rect">
            <a:avLst/>
          </a:prstGeom>
        </p:spPr>
        <p:txBody>
          <a:bodyPr wrap="square">
            <a:spAutoFit/>
          </a:bodyPr>
          <a:lstStyle/>
          <a:p>
            <a:pPr eaLnBrk="0" hangingPunct="0"/>
            <a:r>
              <a:rPr lang="en-US" altLang="ko-KR" b="1" dirty="0" smtClean="0">
                <a:latin typeface="맑은 고딕" pitchFamily="50" charset="-127"/>
                <a:ea typeface="맑은 고딕" pitchFamily="50" charset="-127"/>
              </a:rPr>
              <a:t>- Notice No. 2012-15 of the KFDA(April 23, 2012)</a:t>
            </a:r>
            <a:r>
              <a:rPr lang="ko-KR" altLang="en-US" sz="2400" b="1" dirty="0" smtClean="0">
                <a:latin typeface="맑은 고딕" pitchFamily="50" charset="-127"/>
                <a:ea typeface="맑은 고딕" pitchFamily="50" charset="-127"/>
              </a:rPr>
              <a:t> </a:t>
            </a:r>
            <a:endParaRPr lang="en-US" altLang="ko-KR" sz="2400" b="1"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3"/>
          <p:cNvSpPr txBox="1">
            <a:spLocks noChangeArrowheads="1"/>
          </p:cNvSpPr>
          <p:nvPr/>
        </p:nvSpPr>
        <p:spPr bwMode="auto">
          <a:xfrm>
            <a:off x="1143000" y="3000375"/>
            <a:ext cx="4143375" cy="869790"/>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spcBef>
                <a:spcPct val="50000"/>
              </a:spcBef>
            </a:pPr>
            <a:r>
              <a:rPr lang="en-US" altLang="ko-KR" b="1">
                <a:solidFill>
                  <a:schemeClr val="tx2"/>
                </a:solidFill>
                <a:latin typeface="맑은 고딕" pitchFamily="50" charset="-127"/>
                <a:ea typeface="맑은 고딕" pitchFamily="50" charset="-127"/>
              </a:rPr>
              <a:t>Attachment to Foods Import Report</a:t>
            </a:r>
            <a:r>
              <a:rPr lang="ko-KR" altLang="en-US" b="1">
                <a:solidFill>
                  <a:schemeClr val="tx2"/>
                </a:solidFill>
                <a:latin typeface="맑은 고딕" pitchFamily="50" charset="-127"/>
                <a:ea typeface="맑은 고딕" pitchFamily="50" charset="-127"/>
              </a:rPr>
              <a:t> </a:t>
            </a:r>
            <a:endParaRPr lang="en-US" altLang="ko-KR" b="1">
              <a:solidFill>
                <a:schemeClr val="tx2"/>
              </a:solidFill>
              <a:latin typeface="맑은 고딕" pitchFamily="50" charset="-127"/>
              <a:ea typeface="맑은 고딕" pitchFamily="50" charset="-127"/>
            </a:endParaRPr>
          </a:p>
        </p:txBody>
      </p:sp>
      <p:sp>
        <p:nvSpPr>
          <p:cNvPr id="3" name="AutoShape 20"/>
          <p:cNvSpPr>
            <a:spLocks noChangeArrowheads="1"/>
          </p:cNvSpPr>
          <p:nvPr/>
        </p:nvSpPr>
        <p:spPr bwMode="auto">
          <a:xfrm>
            <a:off x="500063" y="1500188"/>
            <a:ext cx="8143875" cy="5024437"/>
          </a:xfrm>
          <a:prstGeom prst="roundRect">
            <a:avLst>
              <a:gd name="adj" fmla="val 16667"/>
            </a:avLst>
          </a:prstGeom>
          <a:solidFill>
            <a:schemeClr val="bg1"/>
          </a:solidFill>
          <a:ln w="28575" cap="rnd" algn="ctr">
            <a:solidFill>
              <a:srgbClr val="193E84">
                <a:alpha val="54901"/>
              </a:srgbClr>
            </a:solidFill>
            <a:prstDash val="sysDot"/>
            <a:round/>
            <a:headEnd/>
            <a:tailEnd/>
          </a:ln>
        </p:spPr>
        <p:txBody>
          <a:bodyPr wrap="none" anchor="ctr"/>
          <a:lstStyle/>
          <a:p>
            <a:pPr>
              <a:lnSpc>
                <a:spcPct val="150000"/>
              </a:lnSpc>
            </a:pPr>
            <a:r>
              <a:rPr lang="en-US" altLang="ko-KR" sz="1400" b="1">
                <a:solidFill>
                  <a:srgbClr val="000000"/>
                </a:solidFill>
                <a:latin typeface="맑은 고딕" pitchFamily="50" charset="-127"/>
                <a:ea typeface="맑은 고딕" pitchFamily="50" charset="-127"/>
              </a:rPr>
              <a:t> </a:t>
            </a:r>
            <a:r>
              <a:rPr lang="ko-KR" altLang="en-US" sz="1400" b="1">
                <a:latin typeface="맑은 고딕" pitchFamily="50" charset="-127"/>
                <a:ea typeface="맑은 고딕" pitchFamily="50" charset="-127"/>
              </a:rPr>
              <a:t> </a:t>
            </a: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ko-KR" sz="1400" b="1">
              <a:latin typeface="맑은 고딕" pitchFamily="50" charset="-127"/>
              <a:ea typeface="맑은 고딕" pitchFamily="50" charset="-127"/>
            </a:endParaRPr>
          </a:p>
        </p:txBody>
      </p:sp>
      <p:sp>
        <p:nvSpPr>
          <p:cNvPr id="4" name="WordArt 17"/>
          <p:cNvSpPr>
            <a:spLocks noChangeArrowheads="1" noChangeShapeType="1" noTextEdit="1"/>
          </p:cNvSpPr>
          <p:nvPr/>
        </p:nvSpPr>
        <p:spPr bwMode="auto">
          <a:xfrm>
            <a:off x="1143000" y="857250"/>
            <a:ext cx="1812925" cy="442913"/>
          </a:xfrm>
          <a:prstGeom prst="rect">
            <a:avLst/>
          </a:prstGeom>
        </p:spPr>
        <p:txBody>
          <a:bodyPr wrap="none" fromWordArt="1">
            <a:prstTxWarp prst="textPlain">
              <a:avLst>
                <a:gd name="adj" fmla="val 50000"/>
              </a:avLst>
            </a:prstTxWarp>
          </a:bodyPr>
          <a:lstStyle/>
          <a:p>
            <a:r>
              <a:rPr lang="en-US" altLang="ko-KR" sz="2400" b="1" kern="10" dirty="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rPr>
              <a:t>Details</a:t>
            </a:r>
            <a:endParaRPr lang="ko-KR" altLang="en-US" sz="2400" b="1" kern="10" dirty="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endParaRPr>
          </a:p>
        </p:txBody>
      </p:sp>
      <p:pic>
        <p:nvPicPr>
          <p:cNvPr id="5" name="Picture 46" descr="공"/>
          <p:cNvPicPr>
            <a:picLocks noChangeAspect="1" noChangeArrowheads="1"/>
          </p:cNvPicPr>
          <p:nvPr/>
        </p:nvPicPr>
        <p:blipFill>
          <a:blip r:embed="rId2" cstate="print">
            <a:lum bright="-6000" contrast="36000"/>
          </a:blip>
          <a:srcRect/>
          <a:stretch>
            <a:fillRect/>
          </a:stretch>
        </p:blipFill>
        <p:spPr bwMode="auto">
          <a:xfrm>
            <a:off x="576263" y="1700213"/>
            <a:ext cx="314325" cy="301625"/>
          </a:xfrm>
          <a:prstGeom prst="rect">
            <a:avLst/>
          </a:prstGeom>
          <a:noFill/>
          <a:ln w="9525">
            <a:noFill/>
            <a:miter lim="800000"/>
            <a:headEnd/>
            <a:tailEnd/>
          </a:ln>
        </p:spPr>
      </p:pic>
      <p:sp>
        <p:nvSpPr>
          <p:cNvPr id="6" name="Text Box 63"/>
          <p:cNvSpPr txBox="1">
            <a:spLocks noChangeArrowheads="1"/>
          </p:cNvSpPr>
          <p:nvPr/>
        </p:nvSpPr>
        <p:spPr bwMode="auto">
          <a:xfrm>
            <a:off x="900113" y="1484313"/>
            <a:ext cx="7818437" cy="5293757"/>
          </a:xfrm>
          <a:prstGeom prst="rect">
            <a:avLst/>
          </a:prstGeom>
          <a:noFill/>
          <a:ln w="9525" algn="ctr">
            <a:noFill/>
            <a:miter lim="800000"/>
            <a:headEnd/>
            <a:tailEnd/>
          </a:ln>
          <a:effectLst>
            <a:prstShdw prst="shdw17" dist="17961" dir="2700000">
              <a:srgbClr val="5C7A00"/>
            </a:prstShdw>
          </a:effectLst>
        </p:spPr>
        <p:txBody>
          <a:bodyPr>
            <a:spAutoFit/>
          </a:bodyPr>
          <a:lstStyle/>
          <a:p>
            <a:pPr algn="just">
              <a:lnSpc>
                <a:spcPct val="150000"/>
              </a:lnSpc>
            </a:pPr>
            <a:r>
              <a:rPr lang="en-US" altLang="ko-KR" sz="2200" b="1" dirty="0" smtClean="0">
                <a:latin typeface="맑은 고딕" pitchFamily="50" charset="-127"/>
                <a:ea typeface="맑은 고딕" pitchFamily="50" charset="-127"/>
              </a:rPr>
              <a:t>Scope </a:t>
            </a:r>
            <a:r>
              <a:rPr lang="en-US" altLang="ko-KR" sz="2200" b="1" dirty="0">
                <a:latin typeface="맑은 고딕" pitchFamily="50" charset="-127"/>
                <a:ea typeface="맑은 고딕" pitchFamily="50" charset="-127"/>
              </a:rPr>
              <a:t>of for the </a:t>
            </a:r>
            <a:r>
              <a:rPr lang="en-US" altLang="ko-KR" sz="2200" b="1" dirty="0" smtClean="0">
                <a:latin typeface="맑은 고딕" pitchFamily="50" charset="-127"/>
                <a:ea typeface="맑은 고딕" pitchFamily="50" charset="-127"/>
              </a:rPr>
              <a:t>establishment </a:t>
            </a:r>
            <a:r>
              <a:rPr lang="en-US" altLang="ko-KR" sz="2200" b="1" dirty="0">
                <a:latin typeface="맑은 고딕" pitchFamily="50" charset="-127"/>
                <a:ea typeface="맑은 고딕" pitchFamily="50" charset="-127"/>
              </a:rPr>
              <a:t>of MRLs of Pesticides and Veterinary Drugs</a:t>
            </a:r>
            <a:endParaRPr lang="ko-KR" altLang="en-US" sz="2200" b="1" dirty="0">
              <a:latin typeface="맑은 고딕" pitchFamily="50" charset="-127"/>
              <a:ea typeface="맑은 고딕" pitchFamily="50" charset="-127"/>
            </a:endParaRPr>
          </a:p>
          <a:p>
            <a:pPr algn="just">
              <a:lnSpc>
                <a:spcPct val="150000"/>
              </a:lnSpc>
            </a:pPr>
            <a:r>
              <a:rPr lang="en-US" altLang="ko-KR" sz="2200" b="1" dirty="0">
                <a:latin typeface="맑은 고딕" pitchFamily="50" charset="-127"/>
                <a:ea typeface="맑은 고딕" pitchFamily="50" charset="-127"/>
              </a:rPr>
              <a:t>Procedures and Methods for the Establishment of MRLs</a:t>
            </a:r>
            <a:endParaRPr lang="ko-KR" altLang="en-US" sz="2200" b="1" dirty="0">
              <a:latin typeface="맑은 고딕" pitchFamily="50" charset="-127"/>
              <a:ea typeface="맑은 고딕" pitchFamily="50" charset="-127"/>
            </a:endParaRPr>
          </a:p>
          <a:p>
            <a:pPr algn="just">
              <a:lnSpc>
                <a:spcPct val="150000"/>
              </a:lnSpc>
            </a:pPr>
            <a:r>
              <a:rPr lang="en-US" altLang="ko-KR" sz="2200" b="1" dirty="0">
                <a:latin typeface="맑은 고딕" pitchFamily="50" charset="-127"/>
                <a:ea typeface="맑은 고딕" pitchFamily="50" charset="-127"/>
              </a:rPr>
              <a:t>Expert Review Panel and its Operation</a:t>
            </a:r>
            <a:endParaRPr lang="ko-KR" altLang="en-US" sz="2200" b="1" dirty="0">
              <a:latin typeface="맑은 고딕" pitchFamily="50" charset="-127"/>
              <a:ea typeface="맑은 고딕" pitchFamily="50" charset="-127"/>
            </a:endParaRPr>
          </a:p>
          <a:p>
            <a:pPr algn="just">
              <a:lnSpc>
                <a:spcPct val="150000"/>
              </a:lnSpc>
            </a:pPr>
            <a:r>
              <a:rPr lang="en-US" altLang="ko-KR" sz="2200" b="1" dirty="0">
                <a:latin typeface="맑은 고딕" pitchFamily="50" charset="-127"/>
                <a:ea typeface="맑은 고딕" pitchFamily="50" charset="-127"/>
              </a:rPr>
              <a:t>Scope of Materials Submitted for the Establishment of MRLs</a:t>
            </a:r>
            <a:endParaRPr lang="ko-KR" altLang="en-US" sz="2200" b="1" dirty="0">
              <a:latin typeface="맑은 고딕" pitchFamily="50" charset="-127"/>
              <a:ea typeface="맑은 고딕" pitchFamily="50" charset="-127"/>
            </a:endParaRPr>
          </a:p>
          <a:p>
            <a:pPr marL="177800" indent="-177800" algn="just">
              <a:buFontTx/>
              <a:buChar char="-"/>
            </a:pPr>
            <a:r>
              <a:rPr lang="en-US" altLang="ko-KR" sz="2200" b="1" dirty="0" smtClean="0">
                <a:latin typeface="맑은 고딕" pitchFamily="50" charset="-127"/>
                <a:ea typeface="맑은 고딕" pitchFamily="50" charset="-127"/>
                <a:cs typeface="Arial" pitchFamily="34" charset="0"/>
              </a:rPr>
              <a:t>such as stipulations in toxicity and residue data for the  establishment of MRLs</a:t>
            </a:r>
            <a:endParaRPr lang="ko-KR" altLang="en-US" sz="2200" b="1" dirty="0">
              <a:latin typeface="맑은 고딕" pitchFamily="50" charset="-127"/>
              <a:ea typeface="맑은 고딕" pitchFamily="50" charset="-127"/>
            </a:endParaRPr>
          </a:p>
          <a:p>
            <a:pPr algn="just">
              <a:lnSpc>
                <a:spcPct val="150000"/>
              </a:lnSpc>
            </a:pPr>
            <a:r>
              <a:rPr lang="en-US" altLang="ko-KR" sz="2200" b="1" dirty="0">
                <a:latin typeface="맑은 고딕" pitchFamily="50" charset="-127"/>
                <a:ea typeface="맑은 고딕" pitchFamily="50" charset="-127"/>
              </a:rPr>
              <a:t>Methods for the Establishment of MRLs at Each Step</a:t>
            </a:r>
          </a:p>
          <a:p>
            <a:pPr algn="just">
              <a:lnSpc>
                <a:spcPct val="150000"/>
              </a:lnSpc>
            </a:pPr>
            <a:r>
              <a:rPr lang="en-US" altLang="ko-KR" sz="2200" b="1" dirty="0">
                <a:latin typeface="맑은 고딕" pitchFamily="50" charset="-127"/>
                <a:ea typeface="맑은 고딕" pitchFamily="50" charset="-127"/>
              </a:rPr>
              <a:t>Various forms for the Establishment of MRLs</a:t>
            </a:r>
          </a:p>
          <a:p>
            <a:pPr algn="just">
              <a:lnSpc>
                <a:spcPct val="150000"/>
              </a:lnSpc>
            </a:pPr>
            <a:endParaRPr lang="ko-KR" altLang="en-US" sz="2000" b="1" dirty="0">
              <a:latin typeface="맑은 고딕" pitchFamily="50" charset="-127"/>
              <a:ea typeface="맑은 고딕" pitchFamily="50" charset="-127"/>
            </a:endParaRPr>
          </a:p>
        </p:txBody>
      </p:sp>
      <p:pic>
        <p:nvPicPr>
          <p:cNvPr id="7" name="Picture 46" descr="공"/>
          <p:cNvPicPr>
            <a:picLocks noChangeAspect="1" noChangeArrowheads="1"/>
          </p:cNvPicPr>
          <p:nvPr/>
        </p:nvPicPr>
        <p:blipFill>
          <a:blip r:embed="rId2" cstate="print">
            <a:lum bright="-6000" contrast="36000"/>
          </a:blip>
          <a:srcRect/>
          <a:stretch>
            <a:fillRect/>
          </a:stretch>
        </p:blipFill>
        <p:spPr bwMode="auto">
          <a:xfrm>
            <a:off x="571500" y="3198813"/>
            <a:ext cx="314325" cy="301625"/>
          </a:xfrm>
          <a:prstGeom prst="rect">
            <a:avLst/>
          </a:prstGeom>
          <a:noFill/>
          <a:ln w="9525">
            <a:noFill/>
            <a:miter lim="800000"/>
            <a:headEnd/>
            <a:tailEnd/>
          </a:ln>
        </p:spPr>
      </p:pic>
      <p:pic>
        <p:nvPicPr>
          <p:cNvPr id="8" name="Picture 46" descr="공"/>
          <p:cNvPicPr>
            <a:picLocks noChangeAspect="1" noChangeArrowheads="1"/>
          </p:cNvPicPr>
          <p:nvPr/>
        </p:nvPicPr>
        <p:blipFill>
          <a:blip r:embed="rId2" cstate="print">
            <a:lum bright="-6000" contrast="36000"/>
          </a:blip>
          <a:srcRect/>
          <a:stretch>
            <a:fillRect/>
          </a:stretch>
        </p:blipFill>
        <p:spPr bwMode="auto">
          <a:xfrm>
            <a:off x="571500" y="2643182"/>
            <a:ext cx="314325" cy="301625"/>
          </a:xfrm>
          <a:prstGeom prst="rect">
            <a:avLst/>
          </a:prstGeom>
          <a:noFill/>
          <a:ln w="9525">
            <a:noFill/>
            <a:miter lim="800000"/>
            <a:headEnd/>
            <a:tailEnd/>
          </a:ln>
        </p:spPr>
      </p:pic>
      <p:pic>
        <p:nvPicPr>
          <p:cNvPr id="9" name="Picture 46" descr="공"/>
          <p:cNvPicPr>
            <a:picLocks noChangeAspect="1" noChangeArrowheads="1"/>
          </p:cNvPicPr>
          <p:nvPr/>
        </p:nvPicPr>
        <p:blipFill>
          <a:blip r:embed="rId2" cstate="print">
            <a:lum bright="-6000" contrast="36000"/>
          </a:blip>
          <a:srcRect/>
          <a:stretch>
            <a:fillRect/>
          </a:stretch>
        </p:blipFill>
        <p:spPr bwMode="auto">
          <a:xfrm>
            <a:off x="571500" y="3627438"/>
            <a:ext cx="314325" cy="301625"/>
          </a:xfrm>
          <a:prstGeom prst="rect">
            <a:avLst/>
          </a:prstGeom>
          <a:noFill/>
          <a:ln w="9525">
            <a:noFill/>
            <a:miter lim="800000"/>
            <a:headEnd/>
            <a:tailEnd/>
          </a:ln>
        </p:spPr>
      </p:pic>
      <p:pic>
        <p:nvPicPr>
          <p:cNvPr id="10" name="Picture 46" descr="공"/>
          <p:cNvPicPr>
            <a:picLocks noChangeAspect="1" noChangeArrowheads="1"/>
          </p:cNvPicPr>
          <p:nvPr/>
        </p:nvPicPr>
        <p:blipFill>
          <a:blip r:embed="rId2" cstate="print">
            <a:lum bright="-6000" contrast="36000"/>
          </a:blip>
          <a:srcRect/>
          <a:stretch>
            <a:fillRect/>
          </a:stretch>
        </p:blipFill>
        <p:spPr bwMode="auto">
          <a:xfrm>
            <a:off x="571500" y="5929330"/>
            <a:ext cx="314325" cy="301625"/>
          </a:xfrm>
          <a:prstGeom prst="rect">
            <a:avLst/>
          </a:prstGeom>
          <a:noFill/>
          <a:ln w="9525">
            <a:noFill/>
            <a:miter lim="800000"/>
            <a:headEnd/>
            <a:tailEnd/>
          </a:ln>
        </p:spPr>
      </p:pic>
      <p:pic>
        <p:nvPicPr>
          <p:cNvPr id="11" name="Picture 46" descr="공"/>
          <p:cNvPicPr>
            <a:picLocks noChangeAspect="1" noChangeArrowheads="1"/>
          </p:cNvPicPr>
          <p:nvPr/>
        </p:nvPicPr>
        <p:blipFill>
          <a:blip r:embed="rId2" cstate="print">
            <a:lum bright="-6000" contrast="36000"/>
          </a:blip>
          <a:srcRect/>
          <a:stretch>
            <a:fillRect/>
          </a:stretch>
        </p:blipFill>
        <p:spPr bwMode="auto">
          <a:xfrm>
            <a:off x="571500" y="5357826"/>
            <a:ext cx="314325" cy="30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3"/>
          <p:cNvSpPr txBox="1">
            <a:spLocks noChangeArrowheads="1"/>
          </p:cNvSpPr>
          <p:nvPr/>
        </p:nvSpPr>
        <p:spPr bwMode="auto">
          <a:xfrm>
            <a:off x="958821" y="2568575"/>
            <a:ext cx="4143375" cy="869790"/>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spcBef>
                <a:spcPct val="50000"/>
              </a:spcBef>
            </a:pPr>
            <a:r>
              <a:rPr lang="en-US" altLang="ko-KR" b="1">
                <a:solidFill>
                  <a:schemeClr val="tx2"/>
                </a:solidFill>
                <a:latin typeface="맑은 고딕" pitchFamily="50" charset="-127"/>
                <a:ea typeface="맑은 고딕" pitchFamily="50" charset="-127"/>
              </a:rPr>
              <a:t>Attachment to Foods Import Report</a:t>
            </a:r>
            <a:r>
              <a:rPr lang="ko-KR" altLang="en-US" b="1">
                <a:solidFill>
                  <a:schemeClr val="tx2"/>
                </a:solidFill>
                <a:latin typeface="맑은 고딕" pitchFamily="50" charset="-127"/>
                <a:ea typeface="맑은 고딕" pitchFamily="50" charset="-127"/>
              </a:rPr>
              <a:t> </a:t>
            </a:r>
            <a:endParaRPr lang="en-US" altLang="ko-KR" b="1">
              <a:solidFill>
                <a:schemeClr val="tx2"/>
              </a:solidFill>
              <a:latin typeface="맑은 고딕" pitchFamily="50" charset="-127"/>
              <a:ea typeface="맑은 고딕" pitchFamily="50" charset="-127"/>
            </a:endParaRPr>
          </a:p>
        </p:txBody>
      </p:sp>
      <p:sp>
        <p:nvSpPr>
          <p:cNvPr id="3" name="AutoShape 20"/>
          <p:cNvSpPr>
            <a:spLocks noChangeArrowheads="1"/>
          </p:cNvSpPr>
          <p:nvPr/>
        </p:nvSpPr>
        <p:spPr bwMode="auto">
          <a:xfrm>
            <a:off x="285720" y="1357313"/>
            <a:ext cx="8429655" cy="5072062"/>
          </a:xfrm>
          <a:prstGeom prst="roundRect">
            <a:avLst>
              <a:gd name="adj" fmla="val 16667"/>
            </a:avLst>
          </a:prstGeom>
          <a:solidFill>
            <a:schemeClr val="bg1"/>
          </a:solidFill>
          <a:ln w="28575" cap="rnd" algn="ctr">
            <a:solidFill>
              <a:srgbClr val="193E84">
                <a:alpha val="54901"/>
              </a:srgbClr>
            </a:solidFill>
            <a:prstDash val="sysDot"/>
            <a:round/>
            <a:headEnd/>
            <a:tailEnd/>
          </a:ln>
        </p:spPr>
        <p:txBody>
          <a:bodyPr wrap="none" anchor="ctr"/>
          <a:lstStyle/>
          <a:p>
            <a:pPr>
              <a:lnSpc>
                <a:spcPct val="150000"/>
              </a:lnSpc>
            </a:pPr>
            <a:r>
              <a:rPr lang="en-US" altLang="ko-KR" sz="1400" b="1">
                <a:solidFill>
                  <a:srgbClr val="000000"/>
                </a:solidFill>
                <a:latin typeface="맑은 고딕" pitchFamily="50" charset="-127"/>
                <a:ea typeface="맑은 고딕" pitchFamily="50" charset="-127"/>
              </a:rPr>
              <a:t> </a:t>
            </a:r>
            <a:r>
              <a:rPr lang="ko-KR" altLang="en-US" sz="1400" b="1">
                <a:latin typeface="맑은 고딕" pitchFamily="50" charset="-127"/>
                <a:ea typeface="맑은 고딕" pitchFamily="50" charset="-127"/>
              </a:rPr>
              <a:t> </a:t>
            </a: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en-US" sz="1400" b="1">
              <a:latin typeface="맑은 고딕" pitchFamily="50" charset="-127"/>
              <a:ea typeface="맑은 고딕" pitchFamily="50" charset="-127"/>
            </a:endParaRPr>
          </a:p>
          <a:p>
            <a:pPr>
              <a:lnSpc>
                <a:spcPct val="150000"/>
              </a:lnSpc>
            </a:pPr>
            <a:endParaRPr lang="ko-KR" altLang="ko-KR" sz="1400" b="1">
              <a:latin typeface="맑은 고딕" pitchFamily="50" charset="-127"/>
              <a:ea typeface="맑은 고딕" pitchFamily="50" charset="-127"/>
            </a:endParaRPr>
          </a:p>
        </p:txBody>
      </p:sp>
      <p:sp>
        <p:nvSpPr>
          <p:cNvPr id="4" name="WordArt 17"/>
          <p:cNvSpPr>
            <a:spLocks noChangeArrowheads="1" noChangeShapeType="1" noTextEdit="1"/>
          </p:cNvSpPr>
          <p:nvPr/>
        </p:nvSpPr>
        <p:spPr bwMode="auto">
          <a:xfrm>
            <a:off x="928688" y="714375"/>
            <a:ext cx="2357437" cy="428625"/>
          </a:xfrm>
          <a:prstGeom prst="rect">
            <a:avLst/>
          </a:prstGeom>
        </p:spPr>
        <p:txBody>
          <a:bodyPr wrap="none" fromWordArt="1">
            <a:prstTxWarp prst="textPlain">
              <a:avLst>
                <a:gd name="adj" fmla="val 50000"/>
              </a:avLst>
            </a:prstTxWarp>
          </a:bodyPr>
          <a:lstStyle/>
          <a:p>
            <a:r>
              <a:rPr lang="en-US" altLang="ko-KR" sz="2400" b="1" kern="1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rPr>
              <a:t>Contents</a:t>
            </a:r>
            <a:endParaRPr lang="ko-KR" altLang="en-US" sz="2400" b="1" kern="10">
              <a:ln w="127" cap="rnd">
                <a:noFill/>
                <a:prstDash val="sysDot"/>
                <a:round/>
                <a:headEnd/>
                <a:tailEnd/>
              </a:ln>
              <a:solidFill>
                <a:srgbClr val="333399"/>
              </a:solidFill>
              <a:effectLst>
                <a:outerShdw dist="35921" dir="2700000" algn="ctr" rotWithShape="0">
                  <a:srgbClr val="DDDDDD">
                    <a:alpha val="79999"/>
                  </a:srgbClr>
                </a:outerShdw>
              </a:effectLst>
              <a:latin typeface="맑은 고딕" pitchFamily="50" charset="-127"/>
              <a:ea typeface="맑은 고딕" pitchFamily="50" charset="-127"/>
            </a:endParaRPr>
          </a:p>
        </p:txBody>
      </p:sp>
      <p:pic>
        <p:nvPicPr>
          <p:cNvPr id="5" name="Picture 46" descr="공"/>
          <p:cNvPicPr>
            <a:picLocks noChangeAspect="1" noChangeArrowheads="1"/>
          </p:cNvPicPr>
          <p:nvPr/>
        </p:nvPicPr>
        <p:blipFill>
          <a:blip r:embed="rId2" cstate="print">
            <a:lum bright="-6000" contrast="36000"/>
          </a:blip>
          <a:srcRect/>
          <a:stretch>
            <a:fillRect/>
          </a:stretch>
        </p:blipFill>
        <p:spPr bwMode="auto">
          <a:xfrm>
            <a:off x="433359" y="1555750"/>
            <a:ext cx="314325" cy="301625"/>
          </a:xfrm>
          <a:prstGeom prst="rect">
            <a:avLst/>
          </a:prstGeom>
          <a:noFill/>
          <a:ln w="9525">
            <a:noFill/>
            <a:miter lim="800000"/>
            <a:headEnd/>
            <a:tailEnd/>
          </a:ln>
        </p:spPr>
      </p:pic>
      <p:sp>
        <p:nvSpPr>
          <p:cNvPr id="6" name="Text Box 63"/>
          <p:cNvSpPr txBox="1">
            <a:spLocks noChangeArrowheads="1"/>
          </p:cNvSpPr>
          <p:nvPr/>
        </p:nvSpPr>
        <p:spPr bwMode="auto">
          <a:xfrm>
            <a:off x="719109" y="1357313"/>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1 Purpose</a:t>
            </a:r>
          </a:p>
        </p:txBody>
      </p:sp>
      <p:pic>
        <p:nvPicPr>
          <p:cNvPr id="7" name="Picture 46" descr="공"/>
          <p:cNvPicPr>
            <a:picLocks noChangeAspect="1" noChangeArrowheads="1"/>
          </p:cNvPicPr>
          <p:nvPr/>
        </p:nvPicPr>
        <p:blipFill>
          <a:blip r:embed="rId2" cstate="print">
            <a:lum bright="-6000" contrast="36000"/>
          </a:blip>
          <a:srcRect/>
          <a:stretch>
            <a:fillRect/>
          </a:stretch>
        </p:blipFill>
        <p:spPr bwMode="auto">
          <a:xfrm>
            <a:off x="433359" y="1912938"/>
            <a:ext cx="314325" cy="301625"/>
          </a:xfrm>
          <a:prstGeom prst="rect">
            <a:avLst/>
          </a:prstGeom>
          <a:noFill/>
          <a:ln w="9525">
            <a:noFill/>
            <a:miter lim="800000"/>
            <a:headEnd/>
            <a:tailEnd/>
          </a:ln>
        </p:spPr>
      </p:pic>
      <p:sp>
        <p:nvSpPr>
          <p:cNvPr id="8" name="Text Box 63"/>
          <p:cNvSpPr txBox="1">
            <a:spLocks noChangeArrowheads="1"/>
          </p:cNvSpPr>
          <p:nvPr/>
        </p:nvSpPr>
        <p:spPr bwMode="auto">
          <a:xfrm>
            <a:off x="719109" y="1738313"/>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2 Definition</a:t>
            </a:r>
          </a:p>
        </p:txBody>
      </p:sp>
      <p:pic>
        <p:nvPicPr>
          <p:cNvPr id="9" name="Picture 46" descr="공"/>
          <p:cNvPicPr>
            <a:picLocks noChangeAspect="1" noChangeArrowheads="1"/>
          </p:cNvPicPr>
          <p:nvPr/>
        </p:nvPicPr>
        <p:blipFill>
          <a:blip r:embed="rId2" cstate="print">
            <a:lum bright="-6000" contrast="36000"/>
          </a:blip>
          <a:srcRect/>
          <a:stretch>
            <a:fillRect/>
          </a:stretch>
        </p:blipFill>
        <p:spPr bwMode="auto">
          <a:xfrm>
            <a:off x="428596" y="2270125"/>
            <a:ext cx="314325" cy="301625"/>
          </a:xfrm>
          <a:prstGeom prst="rect">
            <a:avLst/>
          </a:prstGeom>
          <a:noFill/>
          <a:ln w="9525">
            <a:noFill/>
            <a:miter lim="800000"/>
            <a:headEnd/>
            <a:tailEnd/>
          </a:ln>
        </p:spPr>
      </p:pic>
      <p:sp>
        <p:nvSpPr>
          <p:cNvPr id="10" name="Text Box 63"/>
          <p:cNvSpPr txBox="1">
            <a:spLocks noChangeArrowheads="1"/>
          </p:cNvSpPr>
          <p:nvPr/>
        </p:nvSpPr>
        <p:spPr bwMode="auto">
          <a:xfrm>
            <a:off x="714346" y="2098675"/>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3 Scope of Application</a:t>
            </a:r>
          </a:p>
        </p:txBody>
      </p:sp>
      <p:pic>
        <p:nvPicPr>
          <p:cNvPr id="11" name="Picture 46" descr="공"/>
          <p:cNvPicPr>
            <a:picLocks noChangeAspect="1" noChangeArrowheads="1"/>
          </p:cNvPicPr>
          <p:nvPr/>
        </p:nvPicPr>
        <p:blipFill>
          <a:blip r:embed="rId2" cstate="print">
            <a:lum bright="-6000" contrast="36000"/>
          </a:blip>
          <a:srcRect/>
          <a:stretch>
            <a:fillRect/>
          </a:stretch>
        </p:blipFill>
        <p:spPr bwMode="auto">
          <a:xfrm>
            <a:off x="428596" y="2627313"/>
            <a:ext cx="314325" cy="301625"/>
          </a:xfrm>
          <a:prstGeom prst="rect">
            <a:avLst/>
          </a:prstGeom>
          <a:noFill/>
          <a:ln w="9525">
            <a:noFill/>
            <a:miter lim="800000"/>
            <a:headEnd/>
            <a:tailEnd/>
          </a:ln>
        </p:spPr>
      </p:pic>
      <p:sp>
        <p:nvSpPr>
          <p:cNvPr id="12" name="Text Box 63"/>
          <p:cNvSpPr txBox="1">
            <a:spLocks noChangeArrowheads="1"/>
          </p:cNvSpPr>
          <p:nvPr/>
        </p:nvSpPr>
        <p:spPr bwMode="auto">
          <a:xfrm>
            <a:off x="714346" y="2459038"/>
            <a:ext cx="810260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4 Applications to Establish, Amend or Exemption of MRLs</a:t>
            </a:r>
          </a:p>
        </p:txBody>
      </p:sp>
      <p:pic>
        <p:nvPicPr>
          <p:cNvPr id="13" name="Picture 46" descr="공"/>
          <p:cNvPicPr>
            <a:picLocks noChangeAspect="1" noChangeArrowheads="1"/>
          </p:cNvPicPr>
          <p:nvPr/>
        </p:nvPicPr>
        <p:blipFill>
          <a:blip r:embed="rId2" cstate="print">
            <a:lum bright="-6000" contrast="36000"/>
          </a:blip>
          <a:srcRect/>
          <a:stretch>
            <a:fillRect/>
          </a:stretch>
        </p:blipFill>
        <p:spPr bwMode="auto">
          <a:xfrm>
            <a:off x="428596" y="3055938"/>
            <a:ext cx="314325" cy="301625"/>
          </a:xfrm>
          <a:prstGeom prst="rect">
            <a:avLst/>
          </a:prstGeom>
          <a:noFill/>
          <a:ln w="9525">
            <a:noFill/>
            <a:miter lim="800000"/>
            <a:headEnd/>
            <a:tailEnd/>
          </a:ln>
        </p:spPr>
      </p:pic>
      <p:sp>
        <p:nvSpPr>
          <p:cNvPr id="14" name="Text Box 63"/>
          <p:cNvSpPr txBox="1">
            <a:spLocks noChangeArrowheads="1"/>
          </p:cNvSpPr>
          <p:nvPr/>
        </p:nvSpPr>
        <p:spPr bwMode="auto">
          <a:xfrm>
            <a:off x="714346" y="2890838"/>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5 Review to Establish, Amend or Exemption of MRLs</a:t>
            </a:r>
          </a:p>
        </p:txBody>
      </p:sp>
      <p:pic>
        <p:nvPicPr>
          <p:cNvPr id="15" name="Picture 46" descr="공"/>
          <p:cNvPicPr>
            <a:picLocks noChangeAspect="1" noChangeArrowheads="1"/>
          </p:cNvPicPr>
          <p:nvPr/>
        </p:nvPicPr>
        <p:blipFill>
          <a:blip r:embed="rId2" cstate="print">
            <a:lum bright="-6000" contrast="36000"/>
          </a:blip>
          <a:srcRect/>
          <a:stretch>
            <a:fillRect/>
          </a:stretch>
        </p:blipFill>
        <p:spPr bwMode="auto">
          <a:xfrm>
            <a:off x="428596" y="3484563"/>
            <a:ext cx="314325" cy="301625"/>
          </a:xfrm>
          <a:prstGeom prst="rect">
            <a:avLst/>
          </a:prstGeom>
          <a:noFill/>
          <a:ln w="9525">
            <a:noFill/>
            <a:miter lim="800000"/>
            <a:headEnd/>
            <a:tailEnd/>
          </a:ln>
        </p:spPr>
      </p:pic>
      <p:sp>
        <p:nvSpPr>
          <p:cNvPr id="16" name="Text Box 63"/>
          <p:cNvSpPr txBox="1">
            <a:spLocks noChangeArrowheads="1"/>
          </p:cNvSpPr>
          <p:nvPr/>
        </p:nvSpPr>
        <p:spPr bwMode="auto">
          <a:xfrm>
            <a:off x="714346" y="3322638"/>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6 Expert Review Panel and its Operation</a:t>
            </a:r>
          </a:p>
        </p:txBody>
      </p:sp>
      <p:pic>
        <p:nvPicPr>
          <p:cNvPr id="17" name="Picture 46" descr="공"/>
          <p:cNvPicPr>
            <a:picLocks noChangeAspect="1" noChangeArrowheads="1"/>
          </p:cNvPicPr>
          <p:nvPr/>
        </p:nvPicPr>
        <p:blipFill>
          <a:blip r:embed="rId2" cstate="print">
            <a:lum bright="-6000" contrast="36000"/>
          </a:blip>
          <a:srcRect/>
          <a:stretch>
            <a:fillRect/>
          </a:stretch>
        </p:blipFill>
        <p:spPr bwMode="auto">
          <a:xfrm>
            <a:off x="428596" y="3913188"/>
            <a:ext cx="314325" cy="301625"/>
          </a:xfrm>
          <a:prstGeom prst="rect">
            <a:avLst/>
          </a:prstGeom>
          <a:noFill/>
          <a:ln w="9525">
            <a:noFill/>
            <a:miter lim="800000"/>
            <a:headEnd/>
            <a:tailEnd/>
          </a:ln>
        </p:spPr>
      </p:pic>
      <p:sp>
        <p:nvSpPr>
          <p:cNvPr id="18" name="Text Box 63"/>
          <p:cNvSpPr txBox="1">
            <a:spLocks noChangeArrowheads="1"/>
          </p:cNvSpPr>
          <p:nvPr/>
        </p:nvSpPr>
        <p:spPr bwMode="auto">
          <a:xfrm>
            <a:off x="714346" y="3756025"/>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7 Matters for Consideration in Submitting document</a:t>
            </a:r>
          </a:p>
        </p:txBody>
      </p:sp>
      <p:pic>
        <p:nvPicPr>
          <p:cNvPr id="19" name="Picture 46" descr="공"/>
          <p:cNvPicPr>
            <a:picLocks noChangeAspect="1" noChangeArrowheads="1"/>
          </p:cNvPicPr>
          <p:nvPr/>
        </p:nvPicPr>
        <p:blipFill>
          <a:blip r:embed="rId2" cstate="print">
            <a:lum bright="-6000" contrast="36000"/>
          </a:blip>
          <a:srcRect/>
          <a:stretch>
            <a:fillRect/>
          </a:stretch>
        </p:blipFill>
        <p:spPr bwMode="auto">
          <a:xfrm>
            <a:off x="428596" y="4341813"/>
            <a:ext cx="314325" cy="301625"/>
          </a:xfrm>
          <a:prstGeom prst="rect">
            <a:avLst/>
          </a:prstGeom>
          <a:noFill/>
          <a:ln w="9525">
            <a:noFill/>
            <a:miter lim="800000"/>
            <a:headEnd/>
            <a:tailEnd/>
          </a:ln>
        </p:spPr>
      </p:pic>
      <p:sp>
        <p:nvSpPr>
          <p:cNvPr id="20" name="Text Box 63"/>
          <p:cNvSpPr txBox="1">
            <a:spLocks noChangeArrowheads="1"/>
          </p:cNvSpPr>
          <p:nvPr/>
        </p:nvSpPr>
        <p:spPr bwMode="auto">
          <a:xfrm>
            <a:off x="714346" y="4187825"/>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fr-FR" altLang="ko-KR" sz="2000" b="1">
                <a:latin typeface="맑은 고딕" pitchFamily="50" charset="-127"/>
                <a:ea typeface="맑은 고딕" pitchFamily="50" charset="-127"/>
              </a:rPr>
              <a:t>Article 8 Supplementary Data, etc.</a:t>
            </a:r>
          </a:p>
        </p:txBody>
      </p:sp>
      <p:pic>
        <p:nvPicPr>
          <p:cNvPr id="21" name="Picture 46" descr="공"/>
          <p:cNvPicPr>
            <a:picLocks noChangeAspect="1" noChangeArrowheads="1"/>
          </p:cNvPicPr>
          <p:nvPr/>
        </p:nvPicPr>
        <p:blipFill>
          <a:blip r:embed="rId2" cstate="print">
            <a:lum bright="-6000" contrast="36000"/>
          </a:blip>
          <a:srcRect/>
          <a:stretch>
            <a:fillRect/>
          </a:stretch>
        </p:blipFill>
        <p:spPr bwMode="auto">
          <a:xfrm>
            <a:off x="458759" y="4770438"/>
            <a:ext cx="314325" cy="301625"/>
          </a:xfrm>
          <a:prstGeom prst="rect">
            <a:avLst/>
          </a:prstGeom>
          <a:noFill/>
          <a:ln w="9525">
            <a:noFill/>
            <a:miter lim="800000"/>
            <a:headEnd/>
            <a:tailEnd/>
          </a:ln>
        </p:spPr>
      </p:pic>
      <p:sp>
        <p:nvSpPr>
          <p:cNvPr id="22" name="Text Box 63"/>
          <p:cNvSpPr txBox="1">
            <a:spLocks noChangeArrowheads="1"/>
          </p:cNvSpPr>
          <p:nvPr/>
        </p:nvSpPr>
        <p:spPr bwMode="auto">
          <a:xfrm>
            <a:off x="714346" y="4619625"/>
            <a:ext cx="7486650" cy="494494"/>
          </a:xfrm>
          <a:prstGeom prst="rect">
            <a:avLst/>
          </a:prstGeom>
          <a:noFill/>
          <a:ln w="9525" algn="ctr">
            <a:noFill/>
            <a:miter lim="800000"/>
            <a:headEnd/>
            <a:tailEnd/>
          </a:ln>
          <a:effectLst>
            <a:prstShdw prst="shdw17" dist="17961" dir="2700000">
              <a:srgbClr val="5C7A00"/>
            </a:prstShdw>
          </a:effectLst>
        </p:spPr>
        <p:txBody>
          <a:bodyPr>
            <a:spAutoFit/>
          </a:bodyPr>
          <a:lstStyle/>
          <a:p>
            <a:pPr>
              <a:lnSpc>
                <a:spcPct val="150000"/>
              </a:lnSpc>
            </a:pPr>
            <a:r>
              <a:rPr lang="en-US" altLang="ko-KR" sz="2000" b="1">
                <a:latin typeface="맑은 고딕" pitchFamily="50" charset="-127"/>
                <a:ea typeface="맑은 고딕" pitchFamily="50" charset="-127"/>
              </a:rPr>
              <a:t>Article 9 Announcement and Notification</a:t>
            </a:r>
          </a:p>
        </p:txBody>
      </p:sp>
      <p:pic>
        <p:nvPicPr>
          <p:cNvPr id="23" name="Picture 46" descr="공"/>
          <p:cNvPicPr>
            <a:picLocks noChangeAspect="1" noChangeArrowheads="1"/>
          </p:cNvPicPr>
          <p:nvPr/>
        </p:nvPicPr>
        <p:blipFill>
          <a:blip r:embed="rId2" cstate="print">
            <a:lum bright="-6000" contrast="36000"/>
          </a:blip>
          <a:srcRect/>
          <a:stretch>
            <a:fillRect/>
          </a:stretch>
        </p:blipFill>
        <p:spPr bwMode="auto">
          <a:xfrm>
            <a:off x="458759" y="5199063"/>
            <a:ext cx="314325" cy="301625"/>
          </a:xfrm>
          <a:prstGeom prst="rect">
            <a:avLst/>
          </a:prstGeom>
          <a:noFill/>
          <a:ln w="9525">
            <a:noFill/>
            <a:miter lim="800000"/>
            <a:headEnd/>
            <a:tailEnd/>
          </a:ln>
        </p:spPr>
      </p:pic>
      <p:pic>
        <p:nvPicPr>
          <p:cNvPr id="24" name="Picture 46" descr="공"/>
          <p:cNvPicPr>
            <a:picLocks noChangeAspect="1" noChangeArrowheads="1"/>
          </p:cNvPicPr>
          <p:nvPr/>
        </p:nvPicPr>
        <p:blipFill>
          <a:blip r:embed="rId2" cstate="print">
            <a:lum bright="-6000" contrast="36000"/>
          </a:blip>
          <a:srcRect/>
          <a:stretch>
            <a:fillRect/>
          </a:stretch>
        </p:blipFill>
        <p:spPr bwMode="auto">
          <a:xfrm>
            <a:off x="458759" y="5834063"/>
            <a:ext cx="314325" cy="301625"/>
          </a:xfrm>
          <a:prstGeom prst="rect">
            <a:avLst/>
          </a:prstGeom>
          <a:noFill/>
          <a:ln w="9525">
            <a:noFill/>
            <a:miter lim="800000"/>
            <a:headEnd/>
            <a:tailEnd/>
          </a:ln>
        </p:spPr>
      </p:pic>
      <p:sp>
        <p:nvSpPr>
          <p:cNvPr id="25" name="Text Box 63"/>
          <p:cNvSpPr txBox="1">
            <a:spLocks noChangeArrowheads="1"/>
          </p:cNvSpPr>
          <p:nvPr/>
        </p:nvSpPr>
        <p:spPr bwMode="auto">
          <a:xfrm>
            <a:off x="744509" y="5721350"/>
            <a:ext cx="7786687" cy="708025"/>
          </a:xfrm>
          <a:prstGeom prst="rect">
            <a:avLst/>
          </a:prstGeom>
          <a:noFill/>
          <a:ln w="9525" algn="ctr">
            <a:noFill/>
            <a:miter lim="800000"/>
            <a:headEnd/>
            <a:tailEnd/>
          </a:ln>
          <a:effectLst>
            <a:prstShdw prst="shdw17" dist="17961" dir="2700000">
              <a:srgbClr val="5C7A00"/>
            </a:prstShdw>
          </a:effectLst>
        </p:spPr>
        <p:txBody>
          <a:bodyPr>
            <a:spAutoFit/>
          </a:bodyPr>
          <a:lstStyle/>
          <a:p>
            <a:r>
              <a:rPr lang="en-US" altLang="ko-KR" sz="2000" b="1">
                <a:latin typeface="맑은 고딕" pitchFamily="50" charset="-127"/>
                <a:ea typeface="맑은 고딕" pitchFamily="50" charset="-127"/>
              </a:rPr>
              <a:t>Article 11 Scope of Materials Submitted for the Establishment            </a:t>
            </a:r>
          </a:p>
          <a:p>
            <a:r>
              <a:rPr lang="en-US" altLang="ko-KR" sz="2000" b="1">
                <a:latin typeface="맑은 고딕" pitchFamily="50" charset="-127"/>
                <a:ea typeface="맑은 고딕" pitchFamily="50" charset="-127"/>
              </a:rPr>
              <a:t>              of MRLs of Veterinary Drugs</a:t>
            </a:r>
          </a:p>
        </p:txBody>
      </p:sp>
      <p:sp>
        <p:nvSpPr>
          <p:cNvPr id="26" name="Text Box 63"/>
          <p:cNvSpPr txBox="1">
            <a:spLocks noChangeArrowheads="1"/>
          </p:cNvSpPr>
          <p:nvPr/>
        </p:nvSpPr>
        <p:spPr bwMode="auto">
          <a:xfrm>
            <a:off x="714346" y="5089525"/>
            <a:ext cx="8531225" cy="708025"/>
          </a:xfrm>
          <a:prstGeom prst="rect">
            <a:avLst/>
          </a:prstGeom>
          <a:noFill/>
          <a:ln w="9525" algn="ctr">
            <a:noFill/>
            <a:miter lim="800000"/>
            <a:headEnd/>
            <a:tailEnd/>
          </a:ln>
          <a:effectLst>
            <a:prstShdw prst="shdw17" dist="17961" dir="2700000">
              <a:srgbClr val="5C7A00"/>
            </a:prstShdw>
          </a:effectLst>
        </p:spPr>
        <p:txBody>
          <a:bodyPr>
            <a:spAutoFit/>
          </a:bodyPr>
          <a:lstStyle/>
          <a:p>
            <a:r>
              <a:rPr lang="en-US" altLang="ko-KR" sz="2000" b="1" dirty="0">
                <a:latin typeface="맑은 고딕" pitchFamily="50" charset="-127"/>
                <a:ea typeface="맑은 고딕" pitchFamily="50" charset="-127"/>
              </a:rPr>
              <a:t>Article 10 Scope of Documents Submitted for the Establishment </a:t>
            </a:r>
          </a:p>
          <a:p>
            <a:r>
              <a:rPr lang="en-US" altLang="ko-KR" sz="2000" b="1" dirty="0">
                <a:latin typeface="맑은 고딕" pitchFamily="50" charset="-127"/>
                <a:ea typeface="맑은 고딕" pitchFamily="50" charset="-127"/>
              </a:rPr>
              <a:t>              of MRLs of Pesticides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4"/>
          <p:cNvSpPr txBox="1">
            <a:spLocks/>
          </p:cNvSpPr>
          <p:nvPr/>
        </p:nvSpPr>
        <p:spPr>
          <a:xfrm>
            <a:off x="285720" y="1643050"/>
            <a:ext cx="8643998" cy="5000660"/>
          </a:xfrm>
          <a:prstGeom prst="rect">
            <a:avLst/>
          </a:prstGeom>
        </p:spPr>
        <p:txBody>
          <a:bodyPr/>
          <a:lstStyle/>
          <a:p>
            <a:pPr>
              <a:lnSpc>
                <a:spcPct val="150000"/>
              </a:lnSpc>
              <a:buFont typeface="Wingdings" pitchFamily="2" charset="2"/>
              <a:buChar char="v"/>
            </a:pPr>
            <a:r>
              <a:rPr lang="en-US" sz="2000" b="1" dirty="0" smtClean="0">
                <a:latin typeface="맑은 고딕" pitchFamily="50" charset="-127"/>
                <a:ea typeface="맑은 고딕" pitchFamily="50" charset="-127"/>
              </a:rPr>
              <a:t> Domestically used or registered pesticides;</a:t>
            </a:r>
          </a:p>
          <a:p>
            <a:pPr>
              <a:lnSpc>
                <a:spcPct val="150000"/>
              </a:lnSpc>
              <a:buFont typeface="Wingdings" pitchFamily="2" charset="2"/>
              <a:buChar char="v"/>
            </a:pPr>
            <a:r>
              <a:rPr lang="en-US" sz="2000" b="1" dirty="0" smtClean="0">
                <a:latin typeface="맑은 고딕" pitchFamily="50" charset="-127"/>
                <a:ea typeface="맑은 고딕" pitchFamily="50" charset="-127"/>
              </a:rPr>
              <a:t> Pesticides applied for use or registration domestically;</a:t>
            </a:r>
          </a:p>
          <a:p>
            <a:pPr marL="273050" indent="-273050">
              <a:lnSpc>
                <a:spcPct val="150000"/>
              </a:lnSpc>
              <a:buFont typeface="Wingdings" pitchFamily="2" charset="2"/>
              <a:buChar char="v"/>
            </a:pPr>
            <a:r>
              <a:rPr lang="en-US" sz="2000" b="1" dirty="0" smtClean="0">
                <a:latin typeface="맑은 고딕" pitchFamily="50" charset="-127"/>
                <a:ea typeface="맑은 고딕" pitchFamily="50" charset="-127"/>
              </a:rPr>
              <a:t>Pesticides that have MRLs and is used in overseas, albeit not used or registered domestically</a:t>
            </a:r>
          </a:p>
          <a:p>
            <a:pPr>
              <a:lnSpc>
                <a:spcPct val="150000"/>
              </a:lnSpc>
              <a:buFont typeface="Wingdings" pitchFamily="2" charset="2"/>
              <a:buChar char="v"/>
            </a:pPr>
            <a:r>
              <a:rPr lang="en-US" sz="2000" b="1" dirty="0" smtClean="0">
                <a:latin typeface="맑은 고딕" pitchFamily="50" charset="-127"/>
                <a:ea typeface="맑은 고딕" pitchFamily="50" charset="-127"/>
              </a:rPr>
              <a:t> Domestically used or registered veterinary drugs;</a:t>
            </a:r>
          </a:p>
          <a:p>
            <a:pPr>
              <a:lnSpc>
                <a:spcPct val="150000"/>
              </a:lnSpc>
              <a:buFont typeface="Wingdings" pitchFamily="2" charset="2"/>
              <a:buChar char="v"/>
            </a:pPr>
            <a:r>
              <a:rPr lang="en-US" sz="2000" b="1" dirty="0" smtClean="0">
                <a:latin typeface="맑은 고딕" pitchFamily="50" charset="-127"/>
                <a:ea typeface="맑은 고딕" pitchFamily="50" charset="-127"/>
              </a:rPr>
              <a:t> Veterinary drugs applied for use or registration domestically;</a:t>
            </a:r>
          </a:p>
          <a:p>
            <a:pPr marL="273050" indent="-273050">
              <a:lnSpc>
                <a:spcPct val="150000"/>
              </a:lnSpc>
              <a:buFont typeface="Wingdings" pitchFamily="2" charset="2"/>
              <a:buChar char="v"/>
            </a:pPr>
            <a:r>
              <a:rPr lang="en-US" sz="2000" b="1" dirty="0" smtClean="0">
                <a:latin typeface="맑은 고딕" pitchFamily="50" charset="-127"/>
                <a:ea typeface="맑은 고딕" pitchFamily="50" charset="-127"/>
              </a:rPr>
              <a:t>Veterinary drugs that have MRLs and is in use in overseas, albeit  not used or registered domestically;</a:t>
            </a:r>
          </a:p>
          <a:p>
            <a:pPr marL="273050" indent="-273050">
              <a:lnSpc>
                <a:spcPct val="150000"/>
              </a:lnSpc>
              <a:buFont typeface="Wingdings" pitchFamily="2" charset="2"/>
              <a:buChar char="v"/>
            </a:pPr>
            <a:r>
              <a:rPr lang="en-US" sz="2000" b="1" dirty="0" smtClean="0">
                <a:latin typeface="맑은 고딕" pitchFamily="50" charset="-127"/>
                <a:ea typeface="맑은 고딕" pitchFamily="50" charset="-127"/>
              </a:rPr>
              <a:t>Pesticides or veterinary drugs that were used in the past, or have  remained in the environment for too long and require a MRL. </a:t>
            </a:r>
            <a:endParaRPr lang="en-US" sz="2000" b="1" dirty="0">
              <a:latin typeface="맑은 고딕" pitchFamily="50" charset="-127"/>
              <a:ea typeface="맑은 고딕" pitchFamily="50" charset="-127"/>
            </a:endParaRPr>
          </a:p>
        </p:txBody>
      </p:sp>
      <p:sp>
        <p:nvSpPr>
          <p:cNvPr id="3" name="AutoShape 26"/>
          <p:cNvSpPr>
            <a:spLocks noChangeArrowheads="1"/>
          </p:cNvSpPr>
          <p:nvPr/>
        </p:nvSpPr>
        <p:spPr bwMode="auto">
          <a:xfrm>
            <a:off x="1084263" y="796925"/>
            <a:ext cx="7104062"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r>
              <a:rPr lang="en-US" sz="3200" b="1" dirty="0" smtClean="0">
                <a:solidFill>
                  <a:schemeClr val="bg1"/>
                </a:solidFill>
                <a:latin typeface="맑은 고딕" pitchFamily="50" charset="-127"/>
                <a:ea typeface="맑은 고딕" pitchFamily="50" charset="-127"/>
              </a:rPr>
              <a:t>Scope of Application</a:t>
            </a:r>
            <a:endParaRPr lang="en-US" sz="3200" dirty="0">
              <a:solidFill>
                <a:schemeClr val="bg1"/>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4"/>
          <p:cNvSpPr txBox="1">
            <a:spLocks/>
          </p:cNvSpPr>
          <p:nvPr/>
        </p:nvSpPr>
        <p:spPr>
          <a:xfrm>
            <a:off x="285720" y="1857364"/>
            <a:ext cx="8429684" cy="4572032"/>
          </a:xfrm>
          <a:prstGeom prst="rect">
            <a:avLst/>
          </a:prstGeom>
        </p:spPr>
        <p:txBody>
          <a:bodyPr/>
          <a:lstStyle/>
          <a:p>
            <a:pPr marL="273050" indent="-273050">
              <a:lnSpc>
                <a:spcPct val="150000"/>
              </a:lnSpc>
              <a:buFont typeface="Wingdings" pitchFamily="2" charset="2"/>
              <a:buChar char="v"/>
            </a:pPr>
            <a:r>
              <a:rPr lang="en-US" altLang="ko-KR" sz="2200" b="1" dirty="0" smtClean="0">
                <a:latin typeface="맑은 고딕" pitchFamily="50" charset="-127"/>
                <a:ea typeface="맑은 고딕" pitchFamily="50" charset="-127"/>
              </a:rPr>
              <a:t>Expected to register pesticide and veterinary drug in Korea</a:t>
            </a:r>
          </a:p>
          <a:p>
            <a:pPr marL="730250" lvl="1" indent="-273050">
              <a:lnSpc>
                <a:spcPct val="150000"/>
              </a:lnSpc>
              <a:buSzPct val="100000"/>
              <a:buFont typeface="맑은 고딕" pitchFamily="50" charset="-127"/>
              <a:buChar char="–"/>
            </a:pPr>
            <a:r>
              <a:rPr lang="en-US" altLang="ko-KR" sz="2000" b="1" dirty="0" smtClean="0">
                <a:latin typeface="맑은 고딕" pitchFamily="50" charset="-127"/>
                <a:ea typeface="맑은 고딕" pitchFamily="50" charset="-127"/>
              </a:rPr>
              <a:t>Pesticide :</a:t>
            </a:r>
            <a:r>
              <a:rPr lang="ko-KR" altLang="en-US" sz="2000" b="1" dirty="0" smtClean="0">
                <a:latin typeface="맑은 고딕" pitchFamily="50" charset="-127"/>
                <a:ea typeface="맑은 고딕" pitchFamily="50" charset="-127"/>
              </a:rPr>
              <a:t> </a:t>
            </a:r>
            <a:r>
              <a:rPr lang="en-US" altLang="ko-KR" sz="2000" b="1" dirty="0" smtClean="0">
                <a:latin typeface="맑은 고딕" pitchFamily="50" charset="-127"/>
                <a:ea typeface="맑은 고딕" pitchFamily="50" charset="-127"/>
              </a:rPr>
              <a:t>submit to Rural Development Administration(RDA)</a:t>
            </a:r>
          </a:p>
          <a:p>
            <a:pPr marL="730250" lvl="1" indent="-273050">
              <a:lnSpc>
                <a:spcPct val="150000"/>
              </a:lnSpc>
              <a:buSzPct val="100000"/>
              <a:buFont typeface="맑은 고딕" pitchFamily="50" charset="-127"/>
              <a:buChar char="–"/>
            </a:pPr>
            <a:r>
              <a:rPr lang="en-US" altLang="ko-KR" sz="2000" b="1" dirty="0" smtClean="0">
                <a:latin typeface="맑은 고딕" pitchFamily="50" charset="-127"/>
                <a:ea typeface="맑은 고딕" pitchFamily="50" charset="-127"/>
              </a:rPr>
              <a:t>Veterinary drug</a:t>
            </a:r>
            <a:r>
              <a:rPr lang="ko-KR" altLang="en-US" sz="2000" b="1" dirty="0" smtClean="0">
                <a:latin typeface="맑은 고딕" pitchFamily="50" charset="-127"/>
                <a:ea typeface="맑은 고딕" pitchFamily="50" charset="-127"/>
              </a:rPr>
              <a:t> </a:t>
            </a:r>
            <a:r>
              <a:rPr lang="en-US" altLang="ko-KR" sz="2000" b="1" dirty="0" smtClean="0">
                <a:latin typeface="맑은 고딕" pitchFamily="50" charset="-127"/>
                <a:ea typeface="맑은 고딕" pitchFamily="50" charset="-127"/>
              </a:rPr>
              <a:t>: submit to Animal, Plant and Fisheries  </a:t>
            </a:r>
          </a:p>
          <a:p>
            <a:pPr marL="730250" lvl="1" indent="-273050">
              <a:lnSpc>
                <a:spcPct val="150000"/>
              </a:lnSpc>
              <a:buSzPct val="100000"/>
            </a:pPr>
            <a:r>
              <a:rPr lang="en-US" altLang="ko-KR" sz="2000" b="1" dirty="0" smtClean="0">
                <a:latin typeface="맑은 고딕" pitchFamily="50" charset="-127"/>
                <a:ea typeface="맑은 고딕" pitchFamily="50" charset="-127"/>
              </a:rPr>
              <a:t>                           Quarantine and Inspection Agency(QIA)</a:t>
            </a:r>
          </a:p>
          <a:p>
            <a:pPr marL="730250" lvl="1" indent="-273050">
              <a:lnSpc>
                <a:spcPct val="150000"/>
              </a:lnSpc>
              <a:buSzPct val="100000"/>
            </a:pPr>
            <a:endParaRPr lang="en-US" altLang="ko-KR" sz="1000" b="1" dirty="0" smtClean="0">
              <a:latin typeface="맑은 고딕" pitchFamily="50" charset="-127"/>
              <a:ea typeface="맑은 고딕" pitchFamily="50" charset="-127"/>
            </a:endParaRPr>
          </a:p>
          <a:p>
            <a:pPr marL="273050" indent="-273050">
              <a:lnSpc>
                <a:spcPct val="150000"/>
              </a:lnSpc>
              <a:buFont typeface="Wingdings" pitchFamily="2" charset="2"/>
              <a:buChar char="v"/>
            </a:pPr>
            <a:r>
              <a:rPr lang="en-US" altLang="ko-KR" sz="2200" b="1" dirty="0" smtClean="0">
                <a:latin typeface="맑은 고딕" pitchFamily="50" charset="-127"/>
                <a:ea typeface="맑은 고딕" pitchFamily="50" charset="-127"/>
              </a:rPr>
              <a:t>Import tolerance for pesticide and veterinary drug</a:t>
            </a:r>
          </a:p>
          <a:p>
            <a:pPr marL="730250" lvl="1" indent="-273050">
              <a:lnSpc>
                <a:spcPct val="150000"/>
              </a:lnSpc>
              <a:buSzPct val="100000"/>
              <a:buFont typeface="맑은 고딕" pitchFamily="50" charset="-127"/>
              <a:buChar char="–"/>
            </a:pPr>
            <a:r>
              <a:rPr lang="en-US" altLang="ko-KR" sz="2000" b="1" dirty="0" smtClean="0">
                <a:latin typeface="맑은 고딕" pitchFamily="50" charset="-127"/>
                <a:ea typeface="맑은 고딕" pitchFamily="50" charset="-127"/>
              </a:rPr>
              <a:t>Those that wish to establish, change or exempt the MRLs must submit the application in the attachment 1 or 2  of  this document, with relevant materials and summary reports           attached, to the commissioner of the KFDA</a:t>
            </a:r>
          </a:p>
        </p:txBody>
      </p:sp>
      <p:sp>
        <p:nvSpPr>
          <p:cNvPr id="5" name="AutoShape 26"/>
          <p:cNvSpPr>
            <a:spLocks noChangeArrowheads="1"/>
          </p:cNvSpPr>
          <p:nvPr/>
        </p:nvSpPr>
        <p:spPr bwMode="auto">
          <a:xfrm>
            <a:off x="1084263" y="857232"/>
            <a:ext cx="7104062"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r>
              <a:rPr lang="en-US" altLang="ko-KR" sz="3200" b="1" dirty="0" smtClean="0">
                <a:solidFill>
                  <a:schemeClr val="bg1"/>
                </a:solidFill>
                <a:latin typeface="맑은 고딕" pitchFamily="50" charset="-127"/>
                <a:ea typeface="맑은 고딕" pitchFamily="50" charset="-127"/>
              </a:rPr>
              <a:t>Application for MRLs</a:t>
            </a:r>
            <a:endParaRPr lang="en-US" altLang="ko-KR" sz="3200" dirty="0">
              <a:solidFill>
                <a:schemeClr val="bg1"/>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6"/>
          <p:cNvSpPr>
            <a:spLocks noChangeArrowheads="1"/>
          </p:cNvSpPr>
          <p:nvPr/>
        </p:nvSpPr>
        <p:spPr bwMode="auto">
          <a:xfrm>
            <a:off x="571472" y="357166"/>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Requirements for establishment of MRLs</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4" name="TextBox 6"/>
          <p:cNvSpPr txBox="1">
            <a:spLocks noChangeArrowheads="1"/>
          </p:cNvSpPr>
          <p:nvPr/>
        </p:nvSpPr>
        <p:spPr bwMode="auto">
          <a:xfrm>
            <a:off x="495300" y="1142984"/>
            <a:ext cx="8305800" cy="647700"/>
          </a:xfrm>
          <a:prstGeom prst="rect">
            <a:avLst/>
          </a:prstGeom>
          <a:noFill/>
          <a:ln w="9525">
            <a:noFill/>
            <a:miter lim="800000"/>
            <a:headEnd/>
            <a:tailEnd/>
          </a:ln>
        </p:spPr>
        <p:txBody>
          <a:bodyPr>
            <a:spAutoFit/>
          </a:bodyPr>
          <a:lstStyle/>
          <a:p>
            <a:pPr algn="just"/>
            <a:r>
              <a:rPr lang="en-US" altLang="ko-KR" b="1" dirty="0">
                <a:latin typeface="Arial" charset="0"/>
                <a:cs typeface="Arial" charset="0"/>
              </a:rPr>
              <a:t>In case of setting the MRLs for a compound, the following data and supports are requested by KFDA.</a:t>
            </a:r>
            <a:endParaRPr lang="ko-KR" altLang="en-US" b="1" dirty="0">
              <a:latin typeface="Arial" charset="0"/>
              <a:cs typeface="Arial" charset="0"/>
            </a:endParaRPr>
          </a:p>
        </p:txBody>
      </p:sp>
      <p:sp>
        <p:nvSpPr>
          <p:cNvPr id="5" name="내용 개체 틀 4"/>
          <p:cNvSpPr txBox="1">
            <a:spLocks/>
          </p:cNvSpPr>
          <p:nvPr/>
        </p:nvSpPr>
        <p:spPr>
          <a:xfrm>
            <a:off x="336550" y="1714488"/>
            <a:ext cx="8502650" cy="4321175"/>
          </a:xfrm>
          <a:prstGeom prst="rect">
            <a:avLst/>
          </a:prstGeom>
        </p:spPr>
        <p:txBody>
          <a:bodyPr/>
          <a:lstStyle/>
          <a:p>
            <a:pPr marL="342900" indent="-342900" eaLnBrk="0" hangingPunct="0">
              <a:lnSpc>
                <a:spcPct val="150000"/>
              </a:lnSpc>
              <a:spcBef>
                <a:spcPct val="20000"/>
              </a:spcBef>
              <a:buFont typeface="Wingdings" pitchFamily="2" charset="2"/>
              <a:buChar char="v"/>
              <a:defRPr/>
            </a:pPr>
            <a:r>
              <a:rPr lang="en-US" altLang="ko-KR" sz="2400" b="1" kern="0" dirty="0" smtClean="0">
                <a:solidFill>
                  <a:srgbClr val="0070C0"/>
                </a:solidFill>
                <a:latin typeface="Arial" pitchFamily="34" charset="0"/>
                <a:ea typeface="맑은 고딕" pitchFamily="50" charset="-127"/>
                <a:cs typeface="Arial" pitchFamily="34" charset="0"/>
              </a:rPr>
              <a:t>Toxicity data (Pesticide, Veterinary drug)</a:t>
            </a:r>
            <a:endParaRPr lang="en-US" altLang="ko-KR" sz="2400" b="1" kern="0" dirty="0">
              <a:solidFill>
                <a:srgbClr val="0070C0"/>
              </a:solidFill>
              <a:latin typeface="Arial" pitchFamily="34" charset="0"/>
              <a:ea typeface="맑은 고딕" pitchFamily="50" charset="-127"/>
              <a:cs typeface="Arial" pitchFamily="34" charset="0"/>
            </a:endParaRPr>
          </a:p>
          <a:p>
            <a:pPr marL="627063" indent="-627063">
              <a:lnSpc>
                <a:spcPct val="150000"/>
              </a:lnSpc>
            </a:pPr>
            <a:r>
              <a:rPr lang="en-US" altLang="ko-KR" b="1" dirty="0" smtClean="0">
                <a:latin typeface="맑은 고딕" pitchFamily="50" charset="-127"/>
                <a:ea typeface="맑은 고딕" pitchFamily="50" charset="-127"/>
              </a:rPr>
              <a:t>      - Acute Oral Toxicity Studies(Oral toxicity, Dermal toxicity, Inhalation toxicity, Eye irritation, Dermal irritation, Dermal sensitization, Neurotoxicity)</a:t>
            </a:r>
          </a:p>
          <a:p>
            <a:pPr marL="627063" indent="-627063">
              <a:lnSpc>
                <a:spcPct val="150000"/>
              </a:lnSpc>
            </a:pPr>
            <a:r>
              <a:rPr lang="en-US" altLang="ko-KR" b="1" dirty="0" smtClean="0">
                <a:latin typeface="맑은 고딕" pitchFamily="50" charset="-127"/>
                <a:ea typeface="맑은 고딕" pitchFamily="50" charset="-127"/>
              </a:rPr>
              <a:t>      - Sub-Chronic Toxicity Studies (90 day oral toxicity, 21/28 day dermal toxicity, 90 day inhalation toxicity, 90 day neurotoxicity, 28 day delayed neurotoxicity)</a:t>
            </a:r>
          </a:p>
          <a:p>
            <a:pPr marL="627063" indent="-627063">
              <a:lnSpc>
                <a:spcPct val="150000"/>
              </a:lnSpc>
            </a:pPr>
            <a:r>
              <a:rPr lang="en-US" altLang="ko-KR" b="1" dirty="0" smtClean="0">
                <a:latin typeface="맑은 고딕" pitchFamily="50" charset="-127"/>
                <a:ea typeface="맑은 고딕" pitchFamily="50" charset="-127"/>
              </a:rPr>
              <a:t>      - Chronic Toxicity Studies(Repeated dose chronic oral toxicity, Carcinogenicity)</a:t>
            </a:r>
          </a:p>
          <a:p>
            <a:pPr marL="622300" lvl="1" indent="-165100" eaLnBrk="0" hangingPunct="0">
              <a:lnSpc>
                <a:spcPct val="150000"/>
              </a:lnSpc>
              <a:spcBef>
                <a:spcPct val="20000"/>
              </a:spcBef>
              <a:defRPr/>
            </a:pPr>
            <a:r>
              <a:rPr lang="en-US" altLang="ko-KR" b="1" dirty="0" smtClean="0">
                <a:latin typeface="맑은 고딕" pitchFamily="50" charset="-127"/>
                <a:ea typeface="맑은 고딕" pitchFamily="50" charset="-127"/>
              </a:rPr>
              <a:t>- Genetic toxicity studies</a:t>
            </a:r>
          </a:p>
          <a:p>
            <a:pPr marL="622300" lvl="1" indent="-165100" eaLnBrk="0" hangingPunct="0">
              <a:lnSpc>
                <a:spcPct val="150000"/>
              </a:lnSpc>
              <a:spcBef>
                <a:spcPct val="20000"/>
              </a:spcBef>
              <a:defRPr/>
            </a:pPr>
            <a:r>
              <a:rPr lang="en-US" altLang="ko-KR" b="1" dirty="0" smtClean="0">
                <a:latin typeface="맑은 고딕" pitchFamily="50" charset="-127"/>
                <a:ea typeface="맑은 고딕" pitchFamily="50" charset="-127"/>
              </a:rPr>
              <a:t>- Development and reproductive toxicity studies</a:t>
            </a:r>
            <a:endParaRPr lang="en-US" altLang="ko-KR" b="1" dirty="0">
              <a:latin typeface="맑은 고딕" pitchFamily="50" charset="-127"/>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165100" y="546100"/>
            <a:ext cx="88344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a:solidFill>
                  <a:schemeClr val="bg1"/>
                </a:solidFill>
                <a:latin typeface="Arial" pitchFamily="34" charset="0"/>
                <a:ea typeface="맑은 고딕" pitchFamily="50" charset="-127"/>
                <a:cs typeface="Arial" pitchFamily="34" charset="0"/>
              </a:rPr>
              <a:t>Pesticide MRLs in Korea</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3" name="내용 개체 틀 21"/>
          <p:cNvSpPr txBox="1">
            <a:spLocks/>
          </p:cNvSpPr>
          <p:nvPr/>
        </p:nvSpPr>
        <p:spPr bwMode="auto">
          <a:xfrm>
            <a:off x="454025" y="1604963"/>
            <a:ext cx="8385175" cy="896937"/>
          </a:xfrm>
          <a:prstGeom prst="rect">
            <a:avLst/>
          </a:prstGeom>
          <a:noFill/>
          <a:ln w="9525">
            <a:noFill/>
            <a:miter lim="800000"/>
            <a:headEnd/>
            <a:tailEnd/>
          </a:ln>
        </p:spPr>
        <p:txBody>
          <a:bodyPr/>
          <a:lstStyle/>
          <a:p>
            <a:pPr>
              <a:buFont typeface="Arial" charset="0"/>
              <a:buChar char="•"/>
            </a:pPr>
            <a:r>
              <a:rPr lang="en-US" altLang="ko-KR" sz="2400" dirty="0">
                <a:latin typeface="Arial" charset="0"/>
                <a:cs typeface="Arial" charset="0"/>
              </a:rPr>
              <a:t> </a:t>
            </a:r>
            <a:r>
              <a:rPr lang="en-US" altLang="ko-KR" sz="2300" dirty="0">
                <a:latin typeface="Arial" charset="0"/>
                <a:ea typeface="맑은 고딕" pitchFamily="50" charset="-127"/>
                <a:cs typeface="Arial" charset="0"/>
              </a:rPr>
              <a:t>Pesticide MRLs have been established for </a:t>
            </a:r>
            <a:r>
              <a:rPr lang="en-US" altLang="ko-KR" sz="2300" dirty="0" smtClean="0">
                <a:latin typeface="Arial" charset="0"/>
                <a:ea typeface="맑은 고딕" pitchFamily="50" charset="-127"/>
                <a:cs typeface="Arial" charset="0"/>
              </a:rPr>
              <a:t>431</a:t>
            </a:r>
            <a:r>
              <a:rPr lang="en-US" altLang="ko-KR" sz="2300" b="1" dirty="0" smtClean="0">
                <a:solidFill>
                  <a:srgbClr val="FF0000"/>
                </a:solidFill>
                <a:latin typeface="Arial" charset="0"/>
                <a:ea typeface="맑은 고딕" pitchFamily="50" charset="-127"/>
                <a:cs typeface="Arial" charset="0"/>
              </a:rPr>
              <a:t> </a:t>
            </a:r>
            <a:r>
              <a:rPr lang="en-US" altLang="ko-KR" sz="2300" b="1" dirty="0">
                <a:solidFill>
                  <a:srgbClr val="FF0000"/>
                </a:solidFill>
                <a:latin typeface="Arial" charset="0"/>
                <a:ea typeface="맑은 고딕" pitchFamily="50" charset="-127"/>
                <a:cs typeface="Arial" charset="0"/>
              </a:rPr>
              <a:t>pesticides </a:t>
            </a:r>
            <a:r>
              <a:rPr lang="en-US" altLang="ko-KR" sz="2300" dirty="0">
                <a:latin typeface="Arial" charset="0"/>
                <a:ea typeface="맑은 고딕" pitchFamily="50" charset="-127"/>
                <a:cs typeface="Arial" charset="0"/>
              </a:rPr>
              <a:t>and</a:t>
            </a:r>
            <a:r>
              <a:rPr lang="en-US" altLang="ko-KR" sz="2300" dirty="0">
                <a:solidFill>
                  <a:srgbClr val="FF0000"/>
                </a:solidFill>
                <a:latin typeface="Arial" charset="0"/>
                <a:ea typeface="맑은 고딕" pitchFamily="50" charset="-127"/>
                <a:cs typeface="Arial" charset="0"/>
              </a:rPr>
              <a:t> </a:t>
            </a:r>
            <a:r>
              <a:rPr lang="en-US" altLang="ko-KR" sz="2300" b="1" dirty="0" smtClean="0">
                <a:solidFill>
                  <a:srgbClr val="FF0000"/>
                </a:solidFill>
                <a:latin typeface="Arial" charset="0"/>
                <a:ea typeface="맑은 고딕" pitchFamily="50" charset="-127"/>
                <a:cs typeface="Arial" charset="0"/>
              </a:rPr>
              <a:t>213 </a:t>
            </a:r>
            <a:r>
              <a:rPr lang="en-US" altLang="ko-KR" sz="2300" b="1" dirty="0">
                <a:solidFill>
                  <a:srgbClr val="FF0000"/>
                </a:solidFill>
                <a:latin typeface="Arial" charset="0"/>
                <a:ea typeface="맑은 고딕" pitchFamily="50" charset="-127"/>
                <a:cs typeface="Arial" charset="0"/>
              </a:rPr>
              <a:t>commodities</a:t>
            </a:r>
            <a:r>
              <a:rPr lang="en-US" altLang="ko-KR" sz="2300" dirty="0">
                <a:latin typeface="Arial" charset="0"/>
                <a:ea typeface="맑은 고딕" pitchFamily="50" charset="-127"/>
                <a:cs typeface="Arial" charset="0"/>
              </a:rPr>
              <a:t> in  Korea.</a:t>
            </a:r>
            <a:endParaRPr lang="en-US" altLang="ko-KR" sz="2300" b="1" dirty="0">
              <a:latin typeface="Arial" charset="0"/>
              <a:cs typeface="Arial" charset="0"/>
            </a:endParaRPr>
          </a:p>
        </p:txBody>
      </p:sp>
      <p:pic>
        <p:nvPicPr>
          <p:cNvPr id="4" name="Picture 1"/>
          <p:cNvPicPr>
            <a:picLocks noChangeAspect="1" noChangeArrowheads="1"/>
          </p:cNvPicPr>
          <p:nvPr/>
        </p:nvPicPr>
        <p:blipFill>
          <a:blip r:embed="rId2" cstate="print"/>
          <a:srcRect/>
          <a:stretch>
            <a:fillRect/>
          </a:stretch>
        </p:blipFill>
        <p:spPr bwMode="auto">
          <a:xfrm>
            <a:off x="304800" y="2492896"/>
            <a:ext cx="5418138" cy="3508375"/>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347864" y="2765574"/>
            <a:ext cx="5467350" cy="368776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4"/>
          <p:cNvSpPr txBox="1">
            <a:spLocks/>
          </p:cNvSpPr>
          <p:nvPr/>
        </p:nvSpPr>
        <p:spPr>
          <a:xfrm>
            <a:off x="465138" y="857232"/>
            <a:ext cx="8502650" cy="5715040"/>
          </a:xfrm>
          <a:prstGeom prst="rect">
            <a:avLst/>
          </a:prstGeom>
        </p:spPr>
        <p:txBody>
          <a:bodyPr/>
          <a:lstStyle/>
          <a:p>
            <a:pPr marL="622300" lvl="1" indent="-165100" eaLnBrk="0" hangingPunct="0">
              <a:spcBef>
                <a:spcPct val="20000"/>
              </a:spcBef>
              <a:defRPr/>
            </a:pPr>
            <a:r>
              <a:rPr lang="en-US" altLang="ko-KR" b="1" dirty="0" smtClean="0">
                <a:latin typeface="맑은 고딕" pitchFamily="50" charset="-127"/>
                <a:ea typeface="맑은 고딕" pitchFamily="50" charset="-127"/>
              </a:rPr>
              <a:t>- </a:t>
            </a:r>
            <a:r>
              <a:rPr lang="en-US" altLang="ko-KR" b="1" dirty="0" err="1" smtClean="0">
                <a:latin typeface="맑은 고딕" pitchFamily="50" charset="-127"/>
                <a:ea typeface="맑은 고딕" pitchFamily="50" charset="-127"/>
              </a:rPr>
              <a:t>Teratogenicity</a:t>
            </a:r>
            <a:r>
              <a:rPr lang="en-US" altLang="ko-KR" b="1" dirty="0" smtClean="0">
                <a:latin typeface="맑은 고딕" pitchFamily="50" charset="-127"/>
                <a:ea typeface="맑은 고딕" pitchFamily="50" charset="-127"/>
              </a:rPr>
              <a:t> studies</a:t>
            </a:r>
          </a:p>
          <a:p>
            <a:pPr marL="622300" lvl="1" indent="-165100" eaLnBrk="0" hangingPunct="0">
              <a:spcBef>
                <a:spcPct val="20000"/>
              </a:spcBef>
              <a:defRPr/>
            </a:pPr>
            <a:r>
              <a:rPr lang="en-US" altLang="ko-KR" b="1" dirty="0" smtClean="0">
                <a:latin typeface="맑은 고딕" pitchFamily="50" charset="-127"/>
                <a:ea typeface="맑은 고딕" pitchFamily="50" charset="-127"/>
              </a:rPr>
              <a:t>- Metabolism and pharmacokinetics</a:t>
            </a:r>
          </a:p>
          <a:p>
            <a:pPr marL="622300" lvl="1" indent="-165100" eaLnBrk="0" hangingPunct="0">
              <a:spcBef>
                <a:spcPct val="20000"/>
              </a:spcBef>
              <a:defRPr/>
            </a:pPr>
            <a:r>
              <a:rPr lang="en-US" altLang="ko-KR" b="1" dirty="0" smtClean="0">
                <a:latin typeface="맑은 고딕" pitchFamily="50" charset="-127"/>
                <a:ea typeface="맑은 고딕" pitchFamily="50" charset="-127"/>
              </a:rPr>
              <a:t>- Other toxicity data deemed necessary by the Commissioner in determining the establishment of maximum residue limit. </a:t>
            </a:r>
          </a:p>
          <a:p>
            <a:pPr marL="622300" lvl="1" indent="-165100" eaLnBrk="0" hangingPunct="0">
              <a:spcBef>
                <a:spcPct val="20000"/>
              </a:spcBef>
              <a:buFontTx/>
              <a:buChar char="-"/>
              <a:defRPr/>
            </a:pPr>
            <a:endParaRPr lang="en-US" altLang="ko-KR" sz="1000" b="1" dirty="0" smtClean="0">
              <a:latin typeface="맑은 고딕" pitchFamily="50" charset="-127"/>
              <a:ea typeface="맑은 고딕" pitchFamily="50" charset="-127"/>
            </a:endParaRPr>
          </a:p>
          <a:p>
            <a:pPr>
              <a:lnSpc>
                <a:spcPct val="150000"/>
              </a:lnSpc>
              <a:buFont typeface="Wingdings" pitchFamily="2" charset="2"/>
              <a:buChar char="v"/>
            </a:pPr>
            <a:r>
              <a:rPr lang="en-US" altLang="ko-KR" sz="2400" b="1" dirty="0" smtClean="0">
                <a:solidFill>
                  <a:srgbClr val="0070C0"/>
                </a:solidFill>
                <a:latin typeface="맑은 고딕" pitchFamily="50" charset="-127"/>
                <a:ea typeface="맑은 고딕" pitchFamily="50" charset="-127"/>
              </a:rPr>
              <a:t> Residue Data (Pesticide)</a:t>
            </a:r>
          </a:p>
          <a:p>
            <a:pPr marL="531813" indent="-531813"/>
            <a:r>
              <a:rPr lang="en-US" altLang="ko-KR" b="1" dirty="0" smtClean="0">
                <a:latin typeface="맑은 고딕" pitchFamily="50" charset="-127"/>
                <a:ea typeface="맑은 고딕" pitchFamily="50" charset="-127"/>
              </a:rPr>
              <a:t>    - Basic information(Physicochemical characteristics, Applicable diseases and insect pests)</a:t>
            </a:r>
          </a:p>
          <a:p>
            <a:r>
              <a:rPr lang="en-US" altLang="ko-KR" b="1" dirty="0" smtClean="0">
                <a:latin typeface="맑은 고딕" pitchFamily="50" charset="-127"/>
                <a:ea typeface="맑은 고딕" pitchFamily="50" charset="-127"/>
              </a:rPr>
              <a:t>    - Supervised trials for crops results</a:t>
            </a:r>
          </a:p>
          <a:p>
            <a:pPr marL="627063" indent="-627063"/>
            <a:r>
              <a:rPr lang="en-US" altLang="ko-KR" b="1" dirty="0" smtClean="0">
                <a:latin typeface="맑은 고딕" pitchFamily="50" charset="-127"/>
                <a:ea typeface="맑은 고딕" pitchFamily="50" charset="-127"/>
              </a:rPr>
              <a:t>      · Field description, Pesticide spraying tools and methods, Sample collection methods, Sample analysis method and recovery test result,  Residue trial data, Storage stability, Proposed MRL, Guidelines on safe use </a:t>
            </a:r>
          </a:p>
          <a:p>
            <a:pPr marL="531813" indent="-531813"/>
            <a:r>
              <a:rPr lang="en-US" altLang="ko-KR" b="1" dirty="0" smtClean="0">
                <a:latin typeface="맑은 고딕" pitchFamily="50" charset="-127"/>
                <a:ea typeface="맑은 고딕" pitchFamily="50" charset="-127"/>
              </a:rPr>
              <a:t>    - Livestock, poultry, egg and milk residue data (directly, carry-over  through feed ingestion)</a:t>
            </a:r>
          </a:p>
          <a:p>
            <a:r>
              <a:rPr lang="en-US" altLang="ko-KR" b="1" dirty="0" smtClean="0">
                <a:latin typeface="맑은 고딕" pitchFamily="50" charset="-127"/>
                <a:ea typeface="맑은 고딕" pitchFamily="50" charset="-127"/>
              </a:rPr>
              <a:t>    - Plant metabolism data</a:t>
            </a:r>
          </a:p>
          <a:p>
            <a:pPr marL="531813" indent="-531813"/>
            <a:r>
              <a:rPr lang="en-US" altLang="ko-KR" b="1" dirty="0" smtClean="0">
                <a:latin typeface="맑은 고딕" pitchFamily="50" charset="-127"/>
                <a:ea typeface="맑은 고딕" pitchFamily="50" charset="-127"/>
              </a:rPr>
              <a:t>    - Other residue data deemed necessary by the Commissioner in determining the establishment of MRL</a:t>
            </a:r>
          </a:p>
          <a:p>
            <a:pPr marL="622300" lvl="1" indent="-165100" eaLnBrk="0" hangingPunct="0">
              <a:spcBef>
                <a:spcPct val="20000"/>
              </a:spcBef>
              <a:buFontTx/>
              <a:buChar char="-"/>
              <a:defRPr/>
            </a:pPr>
            <a:endParaRPr lang="en-US" altLang="ko-KR" b="1" dirty="0" smtClean="0">
              <a:latin typeface="맑은 고딕" pitchFamily="50" charset="-127"/>
              <a:ea typeface="맑은 고딕" pitchFamily="50" charset="-127"/>
            </a:endParaRPr>
          </a:p>
          <a:p>
            <a:pPr marL="622300" lvl="1" indent="-165100" eaLnBrk="0" hangingPunct="0">
              <a:spcBef>
                <a:spcPct val="20000"/>
              </a:spcBef>
              <a:defRPr/>
            </a:pPr>
            <a:endParaRPr lang="en-US" altLang="ko-KR" b="1" dirty="0">
              <a:latin typeface="Arial" pitchFamily="34" charset="0"/>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85786" y="1285860"/>
            <a:ext cx="7858180" cy="4524315"/>
          </a:xfrm>
          <a:prstGeom prst="rect">
            <a:avLst/>
          </a:prstGeom>
        </p:spPr>
        <p:txBody>
          <a:bodyPr wrap="square">
            <a:spAutoFit/>
          </a:bodyPr>
          <a:lstStyle/>
          <a:p>
            <a:pPr>
              <a:lnSpc>
                <a:spcPct val="150000"/>
              </a:lnSpc>
              <a:buFont typeface="Wingdings" pitchFamily="2" charset="2"/>
              <a:buChar char="v"/>
            </a:pPr>
            <a:r>
              <a:rPr lang="en-US" altLang="ko-KR" sz="2400" b="1" dirty="0" smtClean="0">
                <a:solidFill>
                  <a:srgbClr val="0070C0"/>
                </a:solidFill>
                <a:latin typeface="맑은 고딕" pitchFamily="50" charset="-127"/>
                <a:ea typeface="맑은 고딕" pitchFamily="50" charset="-127"/>
              </a:rPr>
              <a:t> Processing study(Pesticide)</a:t>
            </a:r>
          </a:p>
          <a:p>
            <a:pPr>
              <a:lnSpc>
                <a:spcPct val="150000"/>
              </a:lnSpc>
              <a:buFont typeface="Wingdings" pitchFamily="2" charset="2"/>
              <a:buChar char="v"/>
            </a:pPr>
            <a:r>
              <a:rPr lang="en-US" altLang="ko-KR" sz="2400" b="1" dirty="0" smtClean="0">
                <a:solidFill>
                  <a:srgbClr val="0070C0"/>
                </a:solidFill>
                <a:latin typeface="맑은 고딕" pitchFamily="50" charset="-127"/>
                <a:ea typeface="맑은 고딕" pitchFamily="50" charset="-127"/>
              </a:rPr>
              <a:t> Miscellaneous(Pesticide)</a:t>
            </a:r>
          </a:p>
          <a:p>
            <a:pPr>
              <a:lnSpc>
                <a:spcPct val="150000"/>
              </a:lnSpc>
            </a:pPr>
            <a:r>
              <a:rPr lang="en-US" altLang="ko-KR" b="1" dirty="0" smtClean="0">
                <a:latin typeface="맑은 고딕" pitchFamily="50" charset="-127"/>
                <a:ea typeface="맑은 고딕" pitchFamily="50" charset="-127"/>
              </a:rPr>
              <a:t>    - Usage and registration status in other countries</a:t>
            </a:r>
          </a:p>
          <a:p>
            <a:pPr>
              <a:lnSpc>
                <a:spcPct val="150000"/>
              </a:lnSpc>
            </a:pPr>
            <a:r>
              <a:rPr lang="en-US" altLang="ko-KR" b="1" dirty="0" smtClean="0">
                <a:latin typeface="맑은 고딕" pitchFamily="50" charset="-127"/>
                <a:ea typeface="맑은 고딕" pitchFamily="50" charset="-127"/>
              </a:rPr>
              <a:t>    - MRL establishment status in Codex and other countries</a:t>
            </a:r>
          </a:p>
          <a:p>
            <a:pPr>
              <a:lnSpc>
                <a:spcPct val="150000"/>
              </a:lnSpc>
            </a:pPr>
            <a:r>
              <a:rPr lang="en-US" altLang="ko-KR" b="1" dirty="0" smtClean="0">
                <a:latin typeface="맑은 고딕" pitchFamily="50" charset="-127"/>
                <a:ea typeface="맑은 고딕" pitchFamily="50" charset="-127"/>
              </a:rPr>
              <a:t>    - Impurity information regarding the product</a:t>
            </a:r>
          </a:p>
          <a:p>
            <a:pPr>
              <a:lnSpc>
                <a:spcPct val="150000"/>
              </a:lnSpc>
            </a:pPr>
            <a:endParaRPr lang="en-US" altLang="ko-KR" b="1" dirty="0" smtClean="0">
              <a:latin typeface="맑은 고딕" pitchFamily="50" charset="-127"/>
              <a:ea typeface="맑은 고딕" pitchFamily="50" charset="-127"/>
            </a:endParaRPr>
          </a:p>
          <a:p>
            <a:pPr marL="273050" indent="-273050">
              <a:lnSpc>
                <a:spcPct val="150000"/>
              </a:lnSpc>
            </a:pPr>
            <a:r>
              <a:rPr lang="en-US" altLang="ko-KR" b="1" dirty="0" smtClean="0">
                <a:latin typeface="맑은 고딕" pitchFamily="50" charset="-127"/>
                <a:ea typeface="맑은 고딕" pitchFamily="50" charset="-127"/>
              </a:rPr>
              <a:t>※ Of materials to be submitted under paragraphs 1 and/or 2, should there be items that are meaningless to conduct tests on, and can be explained as such, theoretically and/or technically, then some of the materials can be omitted. </a:t>
            </a:r>
            <a:endParaRPr lang="en-US" altLang="ko-KR" b="1"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47700" y="1117600"/>
            <a:ext cx="7848600" cy="4579715"/>
          </a:xfrm>
          <a:prstGeom prst="rect">
            <a:avLst/>
          </a:prstGeom>
        </p:spPr>
        <p:txBody>
          <a:bodyPr>
            <a:spAutoFit/>
          </a:bodyPr>
          <a:lstStyle/>
          <a:p>
            <a:pPr marL="342900" indent="-342900" eaLnBrk="0" hangingPunct="0">
              <a:lnSpc>
                <a:spcPct val="150000"/>
              </a:lnSpc>
              <a:spcBef>
                <a:spcPct val="20000"/>
              </a:spcBef>
              <a:buFont typeface="Wingdings" pitchFamily="2" charset="2"/>
              <a:buChar char="v"/>
              <a:defRPr/>
            </a:pPr>
            <a:r>
              <a:rPr lang="en-US" altLang="ko-KR" sz="2400" b="1" kern="0" dirty="0" smtClean="0">
                <a:solidFill>
                  <a:srgbClr val="0070C0"/>
                </a:solidFill>
                <a:latin typeface="Arial" pitchFamily="34" charset="0"/>
                <a:ea typeface="맑은 고딕" pitchFamily="50" charset="-127"/>
                <a:cs typeface="Arial" pitchFamily="34" charset="0"/>
              </a:rPr>
              <a:t>Residue data (Veterinary drug)</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Physicochemical characteristics</a:t>
            </a:r>
          </a:p>
          <a:p>
            <a:pPr marL="800100" lvl="1" indent="-342900" eaLnBrk="0" hangingPunct="0">
              <a:spcBef>
                <a:spcPct val="20000"/>
              </a:spcBef>
              <a:buFont typeface="Arial" pitchFamily="34" charset="0"/>
              <a:buChar char="–"/>
              <a:defRPr/>
            </a:pPr>
            <a:r>
              <a:rPr lang="en-US" altLang="ko-KR" b="1" dirty="0" err="1" smtClean="0">
                <a:latin typeface="Arial" pitchFamily="34" charset="0"/>
                <a:cs typeface="Arial" pitchFamily="34" charset="0"/>
              </a:rPr>
              <a:t>Pharmacodynamics</a:t>
            </a:r>
            <a:endParaRPr lang="en-US" altLang="ko-KR" b="1" dirty="0" smtClean="0">
              <a:latin typeface="Arial" pitchFamily="34" charset="0"/>
              <a:cs typeface="Arial" pitchFamily="34" charset="0"/>
            </a:endParaRP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Animals used in the tests (species, gender, age, weight, etc.)</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Test conditions (breeding management, diet, drug administration method, and etc.)</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Milk production and spawning ratio (when applicable)</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Sampling method</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Sample analysis method and recovery test result</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Residue trial data</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Storage stability</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Proposed MRL</a:t>
            </a:r>
          </a:p>
          <a:p>
            <a:pPr marL="800100" lvl="1" indent="-342900" eaLnBrk="0" hangingPunct="0">
              <a:spcBef>
                <a:spcPct val="20000"/>
              </a:spcBef>
              <a:buFont typeface="Arial" pitchFamily="34" charset="0"/>
              <a:buChar char="–"/>
              <a:defRPr/>
            </a:pPr>
            <a:r>
              <a:rPr lang="en-US" altLang="ko-KR" b="1" dirty="0" smtClean="0">
                <a:latin typeface="Arial" pitchFamily="34" charset="0"/>
                <a:cs typeface="Arial" pitchFamily="34" charset="0"/>
              </a:rPr>
              <a:t>Withdrawal period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14348" y="1000108"/>
            <a:ext cx="7858180" cy="3416320"/>
          </a:xfrm>
          <a:prstGeom prst="rect">
            <a:avLst/>
          </a:prstGeom>
        </p:spPr>
        <p:txBody>
          <a:bodyPr wrap="square">
            <a:spAutoFit/>
          </a:bodyPr>
          <a:lstStyle/>
          <a:p>
            <a:pPr>
              <a:lnSpc>
                <a:spcPct val="150000"/>
              </a:lnSpc>
            </a:pPr>
            <a:r>
              <a:rPr lang="en-US" altLang="ko-KR" b="1" dirty="0" smtClean="0">
                <a:latin typeface="맑은 고딕" pitchFamily="50" charset="-127"/>
                <a:ea typeface="맑은 고딕" pitchFamily="50" charset="-127"/>
                <a:cs typeface="Arial" pitchFamily="34" charset="0"/>
              </a:rPr>
              <a:t>  - </a:t>
            </a:r>
            <a:r>
              <a:rPr lang="en-US" altLang="ko-KR" b="1" dirty="0" smtClean="0">
                <a:latin typeface="맑은 고딕" pitchFamily="50" charset="-127"/>
                <a:ea typeface="맑은 고딕" pitchFamily="50" charset="-127"/>
              </a:rPr>
              <a:t>Animal metabolism data</a:t>
            </a:r>
          </a:p>
          <a:p>
            <a:pPr marL="273050" indent="-273050">
              <a:lnSpc>
                <a:spcPct val="150000"/>
              </a:lnSpc>
            </a:pPr>
            <a:r>
              <a:rPr lang="en-US" altLang="ko-KR" b="1" dirty="0" smtClean="0">
                <a:latin typeface="맑은 고딕" pitchFamily="50" charset="-127"/>
                <a:ea typeface="맑은 고딕" pitchFamily="50" charset="-127"/>
                <a:cs typeface="Arial" pitchFamily="34" charset="0"/>
              </a:rPr>
              <a:t>  - </a:t>
            </a:r>
            <a:r>
              <a:rPr lang="en-US" altLang="ko-KR" b="1" dirty="0" smtClean="0">
                <a:latin typeface="맑은 고딕" pitchFamily="50" charset="-127"/>
                <a:ea typeface="맑은 고딕" pitchFamily="50" charset="-127"/>
              </a:rPr>
              <a:t>Other residue data deemed necessary by the Commissioner in determining the establishment of MRL</a:t>
            </a:r>
          </a:p>
          <a:p>
            <a:pPr>
              <a:lnSpc>
                <a:spcPct val="150000"/>
              </a:lnSpc>
            </a:pPr>
            <a:endParaRPr lang="en-US" altLang="ko-KR" b="1" dirty="0" smtClean="0">
              <a:latin typeface="맑은 고딕" pitchFamily="50" charset="-127"/>
              <a:ea typeface="맑은 고딕" pitchFamily="50" charset="-127"/>
            </a:endParaRPr>
          </a:p>
          <a:p>
            <a:pPr marL="450850" indent="-450850">
              <a:lnSpc>
                <a:spcPct val="150000"/>
              </a:lnSpc>
            </a:pPr>
            <a:r>
              <a:rPr lang="en-US" altLang="ko-KR" b="1" dirty="0" smtClean="0">
                <a:latin typeface="맑은 고딕" pitchFamily="50" charset="-127"/>
                <a:ea typeface="맑은 고딕" pitchFamily="50" charset="-127"/>
              </a:rPr>
              <a:t>  </a:t>
            </a:r>
            <a:r>
              <a:rPr lang="en-US" altLang="ko-KR" b="1" dirty="0" smtClean="0">
                <a:latin typeface="굴림"/>
                <a:ea typeface="굴림"/>
              </a:rPr>
              <a:t>※ </a:t>
            </a:r>
            <a:r>
              <a:rPr lang="en-US" altLang="ko-KR" b="1" dirty="0" smtClean="0">
                <a:latin typeface="맑은 고딕" pitchFamily="50" charset="-127"/>
                <a:ea typeface="맑은 고딕" pitchFamily="50" charset="-127"/>
              </a:rPr>
              <a:t>Of materials to be submitted under paragraphs 1 and/or 2, should there be items that are meaningless to conduct tests on, and can be explained as such, theoretically and/or technically, then some of the materials can be omitted.</a:t>
            </a:r>
            <a:endParaRPr lang="en-US" altLang="ko-KR" b="1"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357158" y="1142984"/>
            <a:ext cx="4071966" cy="5286412"/>
          </a:xfrm>
          <a:prstGeom prst="rect">
            <a:avLst/>
          </a:prstGeom>
          <a:noFill/>
          <a:ln w="9525">
            <a:solidFill>
              <a:srgbClr val="3333CC"/>
            </a:solidFill>
            <a:miter lim="800000"/>
            <a:headEnd/>
            <a:tailEnd/>
          </a:ln>
          <a:effectLst/>
        </p:spPr>
      </p:pic>
      <p:pic>
        <p:nvPicPr>
          <p:cNvPr id="17410" name="Picture 2"/>
          <p:cNvPicPr>
            <a:picLocks noChangeAspect="1" noChangeArrowheads="1"/>
          </p:cNvPicPr>
          <p:nvPr/>
        </p:nvPicPr>
        <p:blipFill>
          <a:blip r:embed="rId3" cstate="print"/>
          <a:srcRect/>
          <a:stretch>
            <a:fillRect/>
          </a:stretch>
        </p:blipFill>
        <p:spPr bwMode="auto">
          <a:xfrm>
            <a:off x="2643174" y="1142984"/>
            <a:ext cx="4132859" cy="5286412"/>
          </a:xfrm>
          <a:prstGeom prst="rect">
            <a:avLst/>
          </a:prstGeom>
          <a:noFill/>
          <a:ln w="9525">
            <a:solidFill>
              <a:srgbClr val="3333CC"/>
            </a:solidFill>
            <a:miter lim="800000"/>
            <a:headEnd/>
            <a:tailEnd/>
          </a:ln>
          <a:effectLst/>
        </p:spPr>
      </p:pic>
      <p:pic>
        <p:nvPicPr>
          <p:cNvPr id="17411" name="Picture 3"/>
          <p:cNvPicPr>
            <a:picLocks noChangeAspect="1" noChangeArrowheads="1"/>
          </p:cNvPicPr>
          <p:nvPr/>
        </p:nvPicPr>
        <p:blipFill>
          <a:blip r:embed="rId4" cstate="print"/>
          <a:srcRect/>
          <a:stretch>
            <a:fillRect/>
          </a:stretch>
        </p:blipFill>
        <p:spPr bwMode="auto">
          <a:xfrm>
            <a:off x="4714876" y="1142984"/>
            <a:ext cx="4095098" cy="5248289"/>
          </a:xfrm>
          <a:prstGeom prst="rect">
            <a:avLst/>
          </a:prstGeom>
          <a:noFill/>
          <a:ln w="9525">
            <a:solidFill>
              <a:srgbClr val="3333CC"/>
            </a:solidFill>
            <a:miter lim="800000"/>
            <a:headEnd/>
            <a:tailEnd/>
          </a:ln>
          <a:effectLst/>
        </p:spPr>
      </p:pic>
      <p:sp>
        <p:nvSpPr>
          <p:cNvPr id="6"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Application Form in Korea Food Code</a:t>
            </a:r>
            <a:endParaRPr lang="ko-KR" altLang="en-US" sz="3200" b="1" dirty="0">
              <a:solidFill>
                <a:schemeClr val="bg1"/>
              </a:solidFill>
              <a:latin typeface="Arial" pitchFamily="34" charset="0"/>
              <a:ea typeface="맑은 고딕" pitchFamily="50" charset="-127"/>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08185" y="2420888"/>
            <a:ext cx="7816555" cy="896720"/>
          </a:xfrm>
          <a:prstGeom prst="rect">
            <a:avLst/>
          </a:prstGeom>
          <a:noFill/>
          <a:ln w="9525">
            <a:noFill/>
            <a:miter lim="800000"/>
            <a:headEnd/>
            <a:tailEnd/>
          </a:ln>
        </p:spPr>
        <p:txBody>
          <a:bodyPr wrap="square">
            <a:spAutoFit/>
          </a:bodyPr>
          <a:lstStyle/>
          <a:p>
            <a:pPr algn="ctr">
              <a:lnSpc>
                <a:spcPct val="150000"/>
              </a:lnSpc>
            </a:pPr>
            <a:r>
              <a:rPr lang="en-US" altLang="ko-KR" sz="4000" b="1" dirty="0" smtClean="0">
                <a:solidFill>
                  <a:srgbClr val="003399"/>
                </a:solidFill>
                <a:latin typeface="맑은 고딕" pitchFamily="50" charset="-127"/>
                <a:ea typeface="맑은 고딕" pitchFamily="50" charset="-127"/>
              </a:rPr>
              <a:t>Import tolerance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Status of the import tolerance apply</a:t>
            </a:r>
            <a:endParaRPr lang="ko-KR" altLang="en-US" sz="3200" b="1" dirty="0">
              <a:solidFill>
                <a:schemeClr val="bg1"/>
              </a:solidFill>
              <a:latin typeface="Arial" pitchFamily="34" charset="0"/>
              <a:ea typeface="맑은 고딕" pitchFamily="50" charset="-127"/>
              <a:cs typeface="Arial" pitchFamily="34" charset="0"/>
            </a:endParaRPr>
          </a:p>
        </p:txBody>
      </p:sp>
      <p:graphicFrame>
        <p:nvGraphicFramePr>
          <p:cNvPr id="4" name="표 3"/>
          <p:cNvGraphicFramePr>
            <a:graphicFrameLocks noGrp="1"/>
          </p:cNvGraphicFramePr>
          <p:nvPr/>
        </p:nvGraphicFramePr>
        <p:xfrm>
          <a:off x="827584" y="1340768"/>
          <a:ext cx="7632848" cy="4768775"/>
        </p:xfrm>
        <a:graphic>
          <a:graphicData uri="http://schemas.openxmlformats.org/drawingml/2006/table">
            <a:tbl>
              <a:tblPr firstRow="1" bandRow="1">
                <a:tableStyleId>{5C22544A-7EE6-4342-B048-85BDC9FD1C3A}</a:tableStyleId>
              </a:tblPr>
              <a:tblGrid>
                <a:gridCol w="1039184"/>
                <a:gridCol w="1814029"/>
                <a:gridCol w="1647088"/>
                <a:gridCol w="3132547"/>
              </a:tblGrid>
              <a:tr h="433525">
                <a:tc>
                  <a:txBody>
                    <a:bodyPr/>
                    <a:lstStyle/>
                    <a:p>
                      <a:pPr algn="ctr" latinLnBrk="1"/>
                      <a:r>
                        <a:rPr lang="en-US" altLang="ko-KR" b="1" dirty="0" smtClean="0"/>
                        <a:t>Year</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Compound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Company</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Food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Azoxystrobin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Syngenta</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Orange, lemon, grapefruit</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Fludioxonil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Syngenta</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t>Orange, lemon, grapefruit</a:t>
                      </a:r>
                      <a:endParaRPr lang="ko-KR" altLang="en-US"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Fenpropathrin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Smitomo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Cherry</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Oxyfluorfen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Dow agro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Apple and 17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Saflufenacil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Orange</a:t>
                      </a:r>
                      <a:r>
                        <a:rPr lang="en-US" altLang="ko-KR" b="1" baseline="0" dirty="0" smtClean="0"/>
                        <a:t> and 28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Imazlil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Janssen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Orange and 4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Pyrimethanil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Janssen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Orange and 7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2011</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Myclobutanil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Dow</a:t>
                      </a:r>
                      <a:r>
                        <a:rPr lang="en-US" altLang="ko-KR" b="1" baseline="0" dirty="0" smtClean="0"/>
                        <a:t> agro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Apricot, cherry</a:t>
                      </a:r>
                      <a:r>
                        <a:rPr lang="en-US" altLang="ko-KR" b="1" baseline="0" dirty="0" smtClean="0"/>
                        <a:t>, peach</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2,4-D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CCQC</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t>Orange, lemon, grapefruit</a:t>
                      </a:r>
                      <a:endParaRPr lang="ko-KR" altLang="en-US"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Ametoctradin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t>Cabbage and 16 others</a:t>
                      </a:r>
                      <a:endParaRPr lang="ko-KR" altLang="en-US"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611560" y="899288"/>
          <a:ext cx="7843075" cy="5202300"/>
        </p:xfrm>
        <a:graphic>
          <a:graphicData uri="http://schemas.openxmlformats.org/drawingml/2006/table">
            <a:tbl>
              <a:tblPr firstRow="1" bandRow="1">
                <a:tableStyleId>{5C22544A-7EE6-4342-B048-85BDC9FD1C3A}</a:tableStyleId>
              </a:tblPr>
              <a:tblGrid>
                <a:gridCol w="1039184"/>
                <a:gridCol w="2301050"/>
                <a:gridCol w="1382514"/>
                <a:gridCol w="3120327"/>
              </a:tblGrid>
              <a:tr h="433525">
                <a:tc>
                  <a:txBody>
                    <a:bodyPr/>
                    <a:lstStyle/>
                    <a:p>
                      <a:pPr algn="ctr" latinLnBrk="1"/>
                      <a:r>
                        <a:rPr lang="en-US" altLang="ko-KR" b="1" dirty="0" smtClean="0"/>
                        <a:t>Year</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Compound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Company</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Food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Fluxapyroxad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Apple and 22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Sulfuryl</a:t>
                      </a:r>
                      <a:r>
                        <a:rPr lang="en-US" altLang="ko-KR" b="1" dirty="0" smtClean="0"/>
                        <a:t> fluoride</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Dow agro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Almond and 4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Azoxystrobin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Syngenta</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Rice and 12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Methoxyfenozide</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Dow agro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Almond and 35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Chlorantraniliprole</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Dupont</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Potato and 32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Boscalid</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Potato</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Pyraclostrobin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Cherry</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Saflufenacil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Pea and 6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Dicamba</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smtClean="0"/>
                        <a:t>BASF</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Soybean and 8 others</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Tilipirosin</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Intervet</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Cattle,</a:t>
                      </a:r>
                      <a:r>
                        <a:rPr lang="en-US" altLang="ko-KR" b="1" baseline="0" dirty="0" smtClean="0"/>
                        <a:t> pig</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525">
                <a:tc>
                  <a:txBody>
                    <a:bodyPr/>
                    <a:lstStyle/>
                    <a:p>
                      <a:pPr algn="ctr" latinLnBrk="1"/>
                      <a:r>
                        <a:rPr lang="en-US" altLang="ko-KR" b="1" dirty="0" smtClean="0"/>
                        <a:t>2012</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err="1" smtClean="0"/>
                        <a:t>Zilpaterol-HCl</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b="1" dirty="0" err="1" smtClean="0"/>
                        <a:t>Intervet</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b="1" dirty="0" smtClean="0"/>
                        <a:t>Cattle</a:t>
                      </a:r>
                      <a:endParaRPr lang="ko-KR"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Import Tolerance</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4" name="TextBox 3"/>
          <p:cNvSpPr txBox="1"/>
          <p:nvPr/>
        </p:nvSpPr>
        <p:spPr>
          <a:xfrm>
            <a:off x="755576" y="5775647"/>
            <a:ext cx="8092536" cy="461665"/>
          </a:xfrm>
          <a:prstGeom prst="rect">
            <a:avLst/>
          </a:prstGeom>
          <a:noFill/>
        </p:spPr>
        <p:txBody>
          <a:bodyPr wrap="none" rtlCol="0">
            <a:spAutoFit/>
          </a:bodyPr>
          <a:lstStyle/>
          <a:p>
            <a:r>
              <a:rPr lang="en-US" altLang="ko-KR" sz="2400" b="1" dirty="0" smtClean="0">
                <a:latin typeface="맑은 고딕" pitchFamily="50" charset="-127"/>
                <a:ea typeface="맑은 고딕" pitchFamily="50" charset="-127"/>
              </a:rPr>
              <a:t>Status of imported agricultural commodities in 2011</a:t>
            </a:r>
            <a:endParaRPr lang="ko-KR" altLang="en-US" sz="2400" b="1" dirty="0">
              <a:latin typeface="맑은 고딕" pitchFamily="50" charset="-127"/>
              <a:ea typeface="맑은 고딕" pitchFamily="50" charset="-127"/>
            </a:endParaRPr>
          </a:p>
        </p:txBody>
      </p:sp>
      <p:sp>
        <p:nvSpPr>
          <p:cNvPr id="5" name="TextBox 4"/>
          <p:cNvSpPr txBox="1"/>
          <p:nvPr/>
        </p:nvSpPr>
        <p:spPr>
          <a:xfrm rot="16200000">
            <a:off x="263464" y="2926188"/>
            <a:ext cx="1941814" cy="338554"/>
          </a:xfrm>
          <a:prstGeom prst="rect">
            <a:avLst/>
          </a:prstGeom>
          <a:noFill/>
        </p:spPr>
        <p:txBody>
          <a:bodyPr wrap="none" rtlCol="0">
            <a:spAutoFit/>
          </a:bodyPr>
          <a:lstStyle/>
          <a:p>
            <a:r>
              <a:rPr lang="en-US" altLang="ko-KR" sz="1600" b="1" dirty="0" smtClean="0">
                <a:latin typeface="맑은 고딕" pitchFamily="50" charset="-127"/>
                <a:ea typeface="맑은 고딕" pitchFamily="50" charset="-127"/>
              </a:rPr>
              <a:t>Total weight (ton)</a:t>
            </a:r>
            <a:endParaRPr lang="ko-KR" altLang="en-US" sz="1600" b="1" dirty="0">
              <a:latin typeface="맑은 고딕" pitchFamily="50" charset="-127"/>
              <a:ea typeface="맑은 고딕" pitchFamily="50" charset="-127"/>
            </a:endParaRPr>
          </a:p>
        </p:txBody>
      </p:sp>
      <p:graphicFrame>
        <p:nvGraphicFramePr>
          <p:cNvPr id="6" name="차트 5"/>
          <p:cNvGraphicFramePr/>
          <p:nvPr/>
        </p:nvGraphicFramePr>
        <p:xfrm>
          <a:off x="1587525" y="1415145"/>
          <a:ext cx="6257875" cy="41705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FAQ: Import Tolerance</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18433" name="Rectangle 1"/>
          <p:cNvSpPr>
            <a:spLocks noChangeArrowheads="1"/>
          </p:cNvSpPr>
          <p:nvPr/>
        </p:nvSpPr>
        <p:spPr bwMode="auto">
          <a:xfrm>
            <a:off x="428596" y="1083554"/>
            <a:ext cx="821537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1) Do you have any form for the application?</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177800" marR="0" lvl="0" indent="-177800" algn="just" defTabSz="914400" rtl="0" eaLnBrk="0" fontAlgn="base" latinLnBrk="0" hangingPunct="0">
              <a:lnSpc>
                <a:spcPts val="24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In, </a:t>
            </a:r>
            <a:r>
              <a:rPr lang="en-US" altLang="ko-KR" b="1" dirty="0" smtClean="0">
                <a:solidFill>
                  <a:srgbClr val="000000"/>
                </a:solidFill>
                <a:latin typeface="맑은 고딕" pitchFamily="50" charset="-127"/>
                <a:ea typeface="맑은 고딕" pitchFamily="50" charset="-127"/>
                <a:cs typeface="굴림" pitchFamily="50" charset="-127"/>
              </a:rPr>
              <a:t>Korea Food Code </a:t>
            </a: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[Appendix 8] Guidelines for Establishment of Pesticide and Veterinary Drug MRLs in Food. The application should be filled in Korean.</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endPar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2) To whom should the application filed?</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177800" marR="0" lvl="0" indent="-177800" algn="just" defTabSz="914400" rtl="0" eaLnBrk="0" fontAlgn="base" latinLnBrk="0" hangingPunct="0">
              <a:lnSpc>
                <a:spcPts val="24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The application should be submitted to our division (Food standard division), Korea Food &amp; Drug Administration.</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endPar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endParaRPr>
          </a:p>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3) Anyone who has not legal entity in Korea, could apply the petition directly?</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177800" marR="0" lvl="0" indent="-177800" algn="just" defTabSz="914400" rtl="0" eaLnBrk="0" fontAlgn="base" latinLnBrk="0" hangingPunct="0">
              <a:lnSpc>
                <a:spcPts val="24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Anyone can apply the import tolerance directly, But should be available to contact  with us (phone, e-mail, etc.).</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endPar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4) English is acceptable? </a:t>
            </a:r>
            <a:endParaRPr kumimoji="1" lang="en-US" altLang="ko-KR" sz="9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177800" marR="0" lvl="0" indent="-177800" algn="just" defTabSz="914400" rtl="0" eaLnBrk="0" fontAlgn="base" latinLnBrk="0" hangingPunct="0">
              <a:lnSpc>
                <a:spcPts val="24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Yes, English report is acceptable including the data. But, summary report should be written in Korean.</a:t>
            </a:r>
            <a:endParaRPr kumimoji="1" lang="en-US" altLang="ko-KR" sz="2800"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bwMode="auto">
          <a:xfrm>
            <a:off x="444500" y="1397000"/>
            <a:ext cx="8229600" cy="5105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r>
              <a:rPr kumimoji="0" lang="en-US" altLang="ko-KR" sz="2000" b="1"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If a MRL is not established,</a:t>
            </a: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endParaRPr kumimoji="0" lang="en-US" altLang="ko-KR" sz="1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endParaRPr>
          </a:p>
          <a:p>
            <a:pPr marL="742950" marR="0" lvl="1" indent="-285750" algn="l" defTabSz="914400" rtl="0" eaLnBrk="0" fontAlgn="base" latinLnBrk="1" hangingPunct="0">
              <a:lnSpc>
                <a:spcPts val="2500"/>
              </a:lnSpc>
              <a:spcBef>
                <a:spcPct val="20000"/>
              </a:spcBef>
              <a:spcAft>
                <a:spcPct val="0"/>
              </a:spcAft>
              <a:buClrTx/>
              <a:buSzTx/>
              <a:buFont typeface="Arial" charset="0"/>
              <a:buChar char="–"/>
              <a:tabLst/>
              <a:defRPr/>
            </a:pP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Generally, the pesticide not resisted in Korea should not be detected in foods. Non-detection levels are determined from LOQ of the analytical</a:t>
            </a:r>
            <a:r>
              <a:rPr kumimoji="0" lang="ko-KR" altLang="en-US"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a:t>
            </a: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method.</a:t>
            </a:r>
          </a:p>
          <a:p>
            <a:pPr marL="742950" marR="0" lvl="1" indent="-285750" algn="l" defTabSz="914400" rtl="0" eaLnBrk="0" fontAlgn="base" latinLnBrk="1" hangingPunct="0">
              <a:lnSpc>
                <a:spcPts val="2500"/>
              </a:lnSpc>
              <a:spcBef>
                <a:spcPct val="20000"/>
              </a:spcBef>
              <a:spcAft>
                <a:spcPct val="0"/>
              </a:spcAft>
              <a:buClrTx/>
              <a:buSzTx/>
              <a:buFont typeface="Arial" charset="0"/>
              <a:buChar char="–"/>
              <a:tabLst/>
              <a:defRPr/>
            </a:pP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If a pesticide, where residue limit for an agricultural product was not established, is detected in the product, the following tentative limits shall be applied.</a:t>
            </a:r>
          </a:p>
          <a:p>
            <a:pPr marL="742950" marR="0" lvl="1" indent="-285750" algn="l" defTabSz="914400" rtl="0" eaLnBrk="0" fontAlgn="base" latinLnBrk="1" hangingPunct="0">
              <a:lnSpc>
                <a:spcPts val="2500"/>
              </a:lnSpc>
              <a:spcBef>
                <a:spcPct val="20000"/>
              </a:spcBef>
              <a:spcAft>
                <a:spcPct val="0"/>
              </a:spcAft>
              <a:buClrTx/>
              <a:buSzTx/>
              <a:buFontTx/>
              <a:buNone/>
              <a:tabLst/>
              <a:defRPr/>
            </a:pP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a:t>
            </a:r>
            <a:r>
              <a:rPr kumimoji="0" lang="en-US" altLang="ko-KR" sz="2000" b="1"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First</a:t>
            </a: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the Codex standard shall be applied.</a:t>
            </a:r>
          </a:p>
          <a:p>
            <a:pPr marL="742950" marR="0" lvl="1" indent="-285750" algn="l" defTabSz="914400" rtl="0" eaLnBrk="0" fontAlgn="base" latinLnBrk="1" hangingPunct="0">
              <a:lnSpc>
                <a:spcPts val="2500"/>
              </a:lnSpc>
              <a:spcBef>
                <a:spcPct val="20000"/>
              </a:spcBef>
              <a:spcAft>
                <a:spcPct val="0"/>
              </a:spcAft>
              <a:buClrTx/>
              <a:buSzTx/>
              <a:buFontTx/>
              <a:buNone/>
              <a:tabLst/>
              <a:defRPr/>
            </a:pP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a:t>
            </a:r>
            <a:r>
              <a:rPr kumimoji="0" lang="en-US" altLang="ko-KR" sz="2000" b="1"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Second</a:t>
            </a: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the lowest of the MRL in question specified for similar agricultural products shall be applied. (</a:t>
            </a:r>
            <a:r>
              <a:rPr kumimoji="0" lang="en-US" altLang="ko-KR" sz="2000" b="0" i="0" u="sng" strike="noStrike" kern="1200" cap="none" spc="0" normalizeH="0" baseline="0" noProof="0" smtClean="0">
                <a:ln>
                  <a:noFill/>
                </a:ln>
                <a:solidFill>
                  <a:srgbClr val="3333CC"/>
                </a:solidFill>
                <a:effectLst/>
                <a:uLnTx/>
                <a:uFillTx/>
                <a:latin typeface="Arial" charset="0"/>
                <a:ea typeface="맑은 고딕" pitchFamily="50" charset="-127"/>
                <a:cs typeface="Arial" charset="0"/>
              </a:rPr>
              <a:t>See the similar products in Classification of Food Raw Material in Korea Food Code</a:t>
            </a: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a:t>
            </a:r>
          </a:p>
          <a:p>
            <a:pPr marL="742950" marR="0" lvl="1" indent="-285750" algn="l" defTabSz="914400" rtl="0" eaLnBrk="0" fontAlgn="base" latinLnBrk="1" hangingPunct="0">
              <a:lnSpc>
                <a:spcPts val="2500"/>
              </a:lnSpc>
              <a:spcBef>
                <a:spcPct val="20000"/>
              </a:spcBef>
              <a:spcAft>
                <a:spcPct val="0"/>
              </a:spcAft>
              <a:buClrTx/>
              <a:buSzTx/>
              <a:buFontTx/>
              <a:buNone/>
              <a:tabLst/>
              <a:defRPr/>
            </a:pP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a:t>
            </a:r>
            <a:r>
              <a:rPr kumimoji="0" lang="en-US" altLang="ko-KR" sz="2000" b="1"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Third</a:t>
            </a:r>
            <a:r>
              <a:rPr kumimoji="0" lang="en-US" altLang="ko-KR" sz="2000" b="0" i="0" u="none" strike="noStrike" kern="1200" cap="none" spc="0" normalizeH="0" baseline="0" noProof="0" smtClean="0">
                <a:ln>
                  <a:noFill/>
                </a:ln>
                <a:solidFill>
                  <a:schemeClr val="tx1"/>
                </a:solidFill>
                <a:effectLst/>
                <a:uLnTx/>
                <a:uFillTx/>
                <a:latin typeface="Arial" charset="0"/>
                <a:ea typeface="맑은 고딕" pitchFamily="50" charset="-127"/>
                <a:cs typeface="Arial" charset="0"/>
              </a:rPr>
              <a:t>, lowest of the MRL, among MRLs of the pesticide detected, shall apply to the detected pesticide.</a:t>
            </a:r>
            <a:endParaRPr kumimoji="0" lang="en-US" altLang="ko-KR" sz="20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endParaRPr>
          </a:p>
        </p:txBody>
      </p:sp>
      <p:sp>
        <p:nvSpPr>
          <p:cNvPr id="3" name="AutoShape 26"/>
          <p:cNvSpPr>
            <a:spLocks noChangeArrowheads="1"/>
          </p:cNvSpPr>
          <p:nvPr/>
        </p:nvSpPr>
        <p:spPr bwMode="auto">
          <a:xfrm>
            <a:off x="749300" y="285750"/>
            <a:ext cx="76533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a:solidFill>
                  <a:schemeClr val="bg1"/>
                </a:solidFill>
                <a:latin typeface="Arial" pitchFamily="34" charset="0"/>
                <a:ea typeface="맑은 고딕" pitchFamily="50" charset="-127"/>
                <a:cs typeface="Arial" pitchFamily="34" charset="0"/>
              </a:rPr>
              <a:t>Applicability of pesticide MRLs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6"/>
          <p:cNvSpPr>
            <a:spLocks noChangeArrowheads="1"/>
          </p:cNvSpPr>
          <p:nvPr/>
        </p:nvSpPr>
        <p:spPr bwMode="auto">
          <a:xfrm>
            <a:off x="571472" y="333358"/>
            <a:ext cx="8188325" cy="666750"/>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FAQ: Import Tolerance</a:t>
            </a:r>
            <a:endParaRPr lang="ko-KR" altLang="en-US" sz="3200" b="1" dirty="0">
              <a:solidFill>
                <a:schemeClr val="bg1"/>
              </a:solidFill>
              <a:latin typeface="Arial" pitchFamily="34" charset="0"/>
              <a:ea typeface="맑은 고딕" pitchFamily="50" charset="-127"/>
              <a:cs typeface="Arial" pitchFamily="34" charset="0"/>
            </a:endParaRPr>
          </a:p>
        </p:txBody>
      </p:sp>
      <p:sp>
        <p:nvSpPr>
          <p:cNvPr id="18433" name="Rectangle 1"/>
          <p:cNvSpPr>
            <a:spLocks noChangeArrowheads="1"/>
          </p:cNvSpPr>
          <p:nvPr/>
        </p:nvSpPr>
        <p:spPr bwMode="auto">
          <a:xfrm>
            <a:off x="428596" y="1090959"/>
            <a:ext cx="821537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5) The necessary information/data might be different between pesticides, which the Korean domestic registration is existed (already reviewed the toxicity data) or not. </a:t>
            </a:r>
            <a:endParaRPr kumimoji="1" lang="en-US" altLang="ko-KR"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May we understand that only the residue data would be sufficient for the application of the import MRLs?</a:t>
            </a:r>
          </a:p>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 When the pesticide already resisted for the other commodities, the residue data is sufficient for the application of the import MRLs</a:t>
            </a:r>
            <a:endParaRPr kumimoji="1" lang="en-US" altLang="ko-KR"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0" marR="0" lvl="0" indent="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t>
            </a:r>
            <a:endParaRPr kumimoji="1" lang="en-US" altLang="ko-KR"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6) How long it will take for the review and establishment of import MRLs after the application?</a:t>
            </a:r>
          </a:p>
          <a:p>
            <a:pPr marL="273050" marR="0" lvl="0" indent="-273050" algn="just" defTabSz="914400" rtl="0" eaLnBrk="0" fontAlgn="base" latinLnBrk="0" hangingPunct="0">
              <a:lnSpc>
                <a:spcPts val="2400"/>
              </a:lnSpc>
              <a:spcBef>
                <a:spcPct val="0"/>
              </a:spcBef>
              <a:spcAft>
                <a:spcPct val="0"/>
              </a:spcAft>
              <a:buClrTx/>
              <a:buSzTx/>
              <a:buFontTx/>
              <a:buNone/>
              <a:tabLst/>
            </a:pPr>
            <a:r>
              <a:rPr kumimoji="1" lang="en-US" altLang="ko-KR" b="0"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t>
            </a:r>
            <a:r>
              <a:rPr kumimoji="1" lang="en-US" altLang="ko-KR" b="1" i="0" u="none" strike="noStrike" cap="none" normalizeH="0" baseline="0" dirty="0" smtClean="0">
                <a:ln>
                  <a:noFill/>
                </a:ln>
                <a:solidFill>
                  <a:srgbClr val="000000"/>
                </a:solidFill>
                <a:effectLst/>
                <a:latin typeface="맑은 고딕" pitchFamily="50" charset="-127"/>
                <a:ea typeface="맑은 고딕" pitchFamily="50" charset="-127"/>
                <a:cs typeface="굴림" pitchFamily="50" charset="-127"/>
              </a:rPr>
              <a:t>   A : It will be take 365 days for a new compound, and 210 days for the additional establishment or alleviation of MRL.</a:t>
            </a:r>
            <a:endParaRPr kumimoji="1" lang="en-US" altLang="ko-KR" b="0" i="0" u="none" strike="noStrike" cap="none" normalizeH="0" baseline="0" dirty="0" smtClean="0">
              <a:ln>
                <a:noFill/>
              </a:ln>
              <a:solidFill>
                <a:schemeClr val="tx1"/>
              </a:solidFill>
              <a:effectLst/>
              <a:latin typeface="맑은 고딕" pitchFamily="50" charset="-127"/>
              <a:ea typeface="맑은 고딕" pitchFamily="50" charset="-127"/>
              <a:cs typeface="굴림" pitchFamily="50" charset="-127"/>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7"/>
          <p:cNvSpPr>
            <a:spLocks noChangeArrowheads="1"/>
          </p:cNvSpPr>
          <p:nvPr/>
        </p:nvSpPr>
        <p:spPr bwMode="auto">
          <a:xfrm>
            <a:off x="0" y="0"/>
            <a:ext cx="9144000" cy="457200"/>
          </a:xfrm>
          <a:prstGeom prst="rect">
            <a:avLst/>
          </a:prstGeom>
          <a:noFill/>
          <a:ln w="9525" algn="ctr">
            <a:noFill/>
            <a:miter lim="800000"/>
            <a:headEnd/>
            <a:tailEnd/>
          </a:ln>
          <a:effectLst>
            <a:prstShdw prst="shdw17" dist="17961" dir="2700000">
              <a:srgbClr val="999999"/>
            </a:prstShdw>
          </a:effectLst>
        </p:spPr>
        <p:txBody>
          <a:bodyPr wrap="none" lIns="180000" anchor="ctr">
            <a:spAutoFit/>
          </a:bodyPr>
          <a:lstStyle/>
          <a:p>
            <a:endParaRPr lang="ko-KR" altLang="en-US"/>
          </a:p>
        </p:txBody>
      </p:sp>
      <p:sp>
        <p:nvSpPr>
          <p:cNvPr id="23555" name="Rectangle 2"/>
          <p:cNvSpPr>
            <a:spLocks noChangeArrowheads="1"/>
          </p:cNvSpPr>
          <p:nvPr/>
        </p:nvSpPr>
        <p:spPr bwMode="auto">
          <a:xfrm>
            <a:off x="0" y="0"/>
            <a:ext cx="9144000" cy="457200"/>
          </a:xfrm>
          <a:prstGeom prst="rect">
            <a:avLst/>
          </a:prstGeom>
          <a:noFill/>
          <a:ln w="9525" algn="ctr">
            <a:noFill/>
            <a:miter lim="800000"/>
            <a:headEnd/>
            <a:tailEnd/>
          </a:ln>
          <a:effectLst>
            <a:prstShdw prst="shdw17" dist="17961" dir="2700000">
              <a:srgbClr val="999999"/>
            </a:prstShdw>
          </a:effectLst>
        </p:spPr>
        <p:txBody>
          <a:bodyPr wrap="none" lIns="180000" anchor="ctr">
            <a:spAutoFit/>
          </a:bodyPr>
          <a:lstStyle/>
          <a:p>
            <a:endParaRPr lang="ko-KR" altLang="en-US"/>
          </a:p>
        </p:txBody>
      </p:sp>
      <p:graphicFrame>
        <p:nvGraphicFramePr>
          <p:cNvPr id="8" name="Object 2"/>
          <p:cNvGraphicFramePr>
            <a:graphicFrameLocks noChangeAspect="1"/>
          </p:cNvGraphicFramePr>
          <p:nvPr/>
        </p:nvGraphicFramePr>
        <p:xfrm>
          <a:off x="0" y="0"/>
          <a:ext cx="9144000" cy="6858000"/>
        </p:xfrm>
        <a:graphic>
          <a:graphicData uri="http://schemas.openxmlformats.org/presentationml/2006/ole">
            <p:oleObj spid="_x0000_s1026" name="슬라이드" r:id="rId4" imgW="4571941" imgH="3428837" progId="PowerPoint.Slide.8">
              <p:embed/>
            </p:oleObj>
          </a:graphicData>
        </a:graphic>
      </p:graphicFrame>
      <p:pic>
        <p:nvPicPr>
          <p:cNvPr id="9" name="Picture 3" descr="MCj03210410000[1]"/>
          <p:cNvPicPr>
            <a:picLocks noChangeAspect="1" noChangeArrowheads="1"/>
          </p:cNvPicPr>
          <p:nvPr/>
        </p:nvPicPr>
        <p:blipFill>
          <a:blip r:embed="rId5" cstate="print"/>
          <a:srcRect/>
          <a:stretch>
            <a:fillRect/>
          </a:stretch>
        </p:blipFill>
        <p:spPr bwMode="auto">
          <a:xfrm>
            <a:off x="687388" y="1628775"/>
            <a:ext cx="4054475" cy="2643188"/>
          </a:xfrm>
          <a:prstGeom prst="rect">
            <a:avLst/>
          </a:prstGeom>
          <a:noFill/>
          <a:ln w="9525">
            <a:noFill/>
            <a:miter lim="800000"/>
            <a:headEnd/>
            <a:tailEnd/>
          </a:ln>
        </p:spPr>
      </p:pic>
      <p:sp>
        <p:nvSpPr>
          <p:cNvPr id="10" name="TextBox 9"/>
          <p:cNvSpPr txBox="1"/>
          <p:nvPr/>
        </p:nvSpPr>
        <p:spPr>
          <a:xfrm>
            <a:off x="3965575" y="3567113"/>
            <a:ext cx="5000625" cy="1108075"/>
          </a:xfrm>
          <a:prstGeom prst="rect">
            <a:avLst/>
          </a:prstGeom>
          <a:noFill/>
        </p:spPr>
        <p:txBody>
          <a:bodyPr>
            <a:spAutoFit/>
          </a:bodyPr>
          <a:lstStyle/>
          <a:p>
            <a:pPr>
              <a:defRPr/>
            </a:pPr>
            <a:r>
              <a:rPr lang="en-US" altLang="ko-KR" sz="6600" dirty="0">
                <a:solidFill>
                  <a:srgbClr val="FFC000"/>
                </a:solidFill>
                <a:effectLst>
                  <a:outerShdw blurRad="38100" dist="38100" dir="2700000" algn="tl">
                    <a:srgbClr val="000000">
                      <a:alpha val="43137"/>
                    </a:srgbClr>
                  </a:outerShdw>
                </a:effectLst>
                <a:latin typeface="HY헤드라인M" pitchFamily="18" charset="-127"/>
                <a:ea typeface="HY헤드라인M" pitchFamily="18" charset="-127"/>
              </a:rPr>
              <a:t>Thank you</a:t>
            </a:r>
            <a:endParaRPr lang="ko-KR" altLang="en-US" sz="6600" dirty="0">
              <a:solidFill>
                <a:srgbClr val="FFC000"/>
              </a:solidFill>
              <a:effectLst>
                <a:outerShdw blurRad="38100" dist="38100" dir="2700000" algn="tl">
                  <a:srgbClr val="000000">
                    <a:alpha val="43137"/>
                  </a:srgbClr>
                </a:outerShdw>
              </a:effectLst>
              <a:latin typeface="HY헤드라인M" pitchFamily="18" charset="-127"/>
              <a:ea typeface="HY헤드라인M" pitchFamily="18" charset="-127"/>
            </a:endParaRPr>
          </a:p>
        </p:txBody>
      </p:sp>
      <p:pic>
        <p:nvPicPr>
          <p:cNvPr id="11" name="그림 6" descr="감사합니다.png"/>
          <p:cNvPicPr>
            <a:picLocks noChangeAspect="1"/>
          </p:cNvPicPr>
          <p:nvPr/>
        </p:nvPicPr>
        <p:blipFill>
          <a:blip r:embed="rId6" cstate="print"/>
          <a:srcRect/>
          <a:stretch>
            <a:fillRect/>
          </a:stretch>
        </p:blipFill>
        <p:spPr bwMode="auto">
          <a:xfrm>
            <a:off x="4719638" y="2578100"/>
            <a:ext cx="31432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313" y="720725"/>
            <a:ext cx="8207375" cy="911225"/>
          </a:xfrm>
          <a:prstGeom prst="rect">
            <a:avLst/>
          </a:prstGeom>
          <a:noFill/>
          <a:ln w="9525">
            <a:noFill/>
            <a:miter lim="800000"/>
            <a:headEnd/>
            <a:tailEnd/>
          </a:ln>
        </p:spPr>
        <p:txBody>
          <a:bodyPr/>
          <a:lstStyle/>
          <a:p>
            <a:pPr marL="342900" indent="-342900">
              <a:lnSpc>
                <a:spcPct val="140000"/>
              </a:lnSpc>
              <a:spcBef>
                <a:spcPct val="20000"/>
              </a:spcBef>
              <a:buClr>
                <a:srgbClr val="1082E0"/>
              </a:buClr>
              <a:buSzPct val="100000"/>
              <a:buFont typeface="Wingdings" pitchFamily="2" charset="2"/>
              <a:buChar char="v"/>
              <a:defRPr/>
            </a:pPr>
            <a:r>
              <a:rPr lang="en-US" altLang="ko-KR" sz="2000" b="1" dirty="0" smtClean="0">
                <a:solidFill>
                  <a:srgbClr val="3333CC"/>
                </a:solidFill>
                <a:latin typeface="맑은 고딕" pitchFamily="50" charset="-127"/>
                <a:ea typeface="맑은 고딕" pitchFamily="50" charset="-127"/>
                <a:cs typeface="Arial" pitchFamily="34" charset="0"/>
              </a:rPr>
              <a:t>Example of Classification </a:t>
            </a:r>
            <a:r>
              <a:rPr lang="en-US" altLang="ko-KR" sz="2000" b="1" dirty="0">
                <a:solidFill>
                  <a:srgbClr val="3333CC"/>
                </a:solidFill>
                <a:latin typeface="맑은 고딕" pitchFamily="50" charset="-127"/>
                <a:ea typeface="맑은 고딕" pitchFamily="50" charset="-127"/>
                <a:cs typeface="Arial" pitchFamily="34" charset="0"/>
              </a:rPr>
              <a:t>of </a:t>
            </a:r>
            <a:r>
              <a:rPr lang="en-US" altLang="ko-KR" sz="2000" b="1" dirty="0" smtClean="0">
                <a:solidFill>
                  <a:srgbClr val="3333CC"/>
                </a:solidFill>
                <a:latin typeface="맑은 고딕" pitchFamily="50" charset="-127"/>
                <a:ea typeface="맑은 고딕" pitchFamily="50" charset="-127"/>
                <a:cs typeface="Arial" pitchFamily="34" charset="0"/>
              </a:rPr>
              <a:t>Fruits for pesticide MRL</a:t>
            </a:r>
            <a:endParaRPr lang="en-US" altLang="ko-KR" sz="2000" b="1" dirty="0">
              <a:solidFill>
                <a:srgbClr val="3333CC"/>
              </a:solidFill>
              <a:latin typeface="맑은 고딕" pitchFamily="50" charset="-127"/>
              <a:ea typeface="맑은 고딕" pitchFamily="50" charset="-127"/>
              <a:cs typeface="Arial" pitchFamily="34" charset="0"/>
            </a:endParaRPr>
          </a:p>
        </p:txBody>
      </p:sp>
      <p:graphicFrame>
        <p:nvGraphicFramePr>
          <p:cNvPr id="3" name="표 2"/>
          <p:cNvGraphicFramePr>
            <a:graphicFrameLocks noGrp="1"/>
          </p:cNvGraphicFramePr>
          <p:nvPr/>
        </p:nvGraphicFramePr>
        <p:xfrm>
          <a:off x="469900" y="1428736"/>
          <a:ext cx="8204200" cy="4694238"/>
        </p:xfrm>
        <a:graphic>
          <a:graphicData uri="http://schemas.openxmlformats.org/drawingml/2006/table">
            <a:tbl>
              <a:tblPr/>
              <a:tblGrid>
                <a:gridCol w="793750"/>
                <a:gridCol w="1912938"/>
                <a:gridCol w="5497512"/>
              </a:tblGrid>
              <a:tr h="5207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Type</a:t>
                      </a:r>
                    </a:p>
                  </a:txBody>
                  <a:tcPr marL="11810" marR="11810" marT="11810" marB="1181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Arial" pitchFamily="34" charset="0"/>
                          <a:ea typeface="맑은 고딕" pitchFamily="50" charset="-127"/>
                          <a:cs typeface="Arial" pitchFamily="34" charset="0"/>
                        </a:rPr>
                        <a:t>Group</a:t>
                      </a:r>
                    </a:p>
                  </a:txBody>
                  <a:tcPr marL="11810" marR="11810" marT="11810" marB="1181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Arial" pitchFamily="34" charset="0"/>
                          <a:ea typeface="맑은 고딕" pitchFamily="50" charset="-127"/>
                          <a:cs typeface="Arial" pitchFamily="34" charset="0"/>
                        </a:rPr>
                        <a:t>Commodity</a:t>
                      </a:r>
                    </a:p>
                  </a:txBody>
                  <a:tcPr marL="11810" marR="11810" marT="11810" marB="1181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00B0F0"/>
                    </a:solidFill>
                  </a:tcPr>
                </a:tc>
              </a:tr>
              <a:tr h="430213">
                <a:tc rowSpan="5">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smtClean="0">
                          <a:ln>
                            <a:noFill/>
                          </a:ln>
                          <a:solidFill>
                            <a:srgbClr val="000000"/>
                          </a:solidFill>
                          <a:effectLst/>
                          <a:latin typeface="Arial" pitchFamily="34" charset="0"/>
                          <a:ea typeface="맑은 고딕" pitchFamily="50" charset="-127"/>
                          <a:cs typeface="Arial" pitchFamily="34" charset="0"/>
                        </a:rPr>
                        <a:t>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Pome</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Apple, Pear, Chinese quince, Persimmon, Pomegranate, etc. </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vMerge="1">
                  <a:txBody>
                    <a:bodyPr/>
                    <a:lstStyle/>
                    <a:p>
                      <a:pPr latinLnBrk="1"/>
                      <a:endParaRPr lang="ko-KR" altLang="en-US"/>
                    </a:p>
                  </a:txBody>
                  <a:tcPr/>
                </a:tc>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Citrus</a:t>
                      </a:r>
                    </a:p>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Mandarin orange, Orange, Grapefruit, Lemon, Korean lemon, Lime,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Kumguat</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Trifoliate orange, Citron 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vMerge="1">
                  <a:txBody>
                    <a:bodyPr/>
                    <a:lstStyle/>
                    <a:p>
                      <a:pPr latinLnBrk="1"/>
                      <a:endParaRPr lang="ko-KR" altLang="en-US"/>
                    </a:p>
                  </a:txBody>
                  <a:tcPr/>
                </a:tc>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smtClean="0">
                          <a:ln>
                            <a:noFill/>
                          </a:ln>
                          <a:solidFill>
                            <a:srgbClr val="000000"/>
                          </a:solidFill>
                          <a:effectLst/>
                          <a:latin typeface="Arial" pitchFamily="34" charset="0"/>
                          <a:ea typeface="맑은 고딕" pitchFamily="50" charset="-127"/>
                          <a:cs typeface="Arial" pitchFamily="34" charset="0"/>
                        </a:rPr>
                        <a:t>Stone</a:t>
                      </a:r>
                    </a:p>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smtClean="0">
                          <a:ln>
                            <a:noFill/>
                          </a:ln>
                          <a:solidFill>
                            <a:srgbClr val="000000"/>
                          </a:solidFill>
                          <a:effectLst/>
                          <a:latin typeface="Arial" pitchFamily="34" charset="0"/>
                          <a:ea typeface="맑은 고딕" pitchFamily="50" charset="-127"/>
                          <a:cs typeface="Arial" pitchFamily="34" charset="0"/>
                        </a:rPr>
                        <a:t>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Peach, Jujube, Apricot, Plum, Nectarine, Japanese apricot, Cherry, Korean-type cherry 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238250">
                <a:tc vMerge="1">
                  <a:txBody>
                    <a:bodyPr/>
                    <a:lstStyle/>
                    <a:p>
                      <a:pPr latinLnBrk="1"/>
                      <a:endParaRPr lang="ko-KR" altLang="en-US"/>
                    </a:p>
                  </a:txBody>
                  <a:tcPr/>
                </a:tc>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Berries and</a:t>
                      </a:r>
                    </a:p>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other small</a:t>
                      </a:r>
                    </a:p>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Grape, Strawberry, Fig, Mulberry, Bilberry or Cranberry, Currant, Berry, Boxthorn,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Schizandra</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Wild grape,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Rubus</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coreanus</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(Including wild berry, Raspberry) 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vMerge="1">
                  <a:txBody>
                    <a:bodyPr/>
                    <a:lstStyle/>
                    <a:p>
                      <a:pPr latinLnBrk="1"/>
                      <a:endParaRPr lang="ko-KR" altLang="en-US"/>
                    </a:p>
                  </a:txBody>
                  <a:tcPr/>
                </a:tc>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Tropical fruits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defRPr/>
                      </a:pP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Banana, Pineapple, Kiwifruit(</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Actinidia</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chinensis</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planch</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Avocado, Papaya, Date palm, Mango, Guava, Coconut, </a:t>
                      </a:r>
                      <a:r>
                        <a:rPr kumimoji="0" lang="en-US" altLang="ko-KR" sz="14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Lychee</a:t>
                      </a:r>
                      <a:r>
                        <a:rPr kumimoji="0" lang="en-US" altLang="ko-KR" sz="14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Passion fruit, Durian, 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p:cNvSpPr>
            <a:spLocks noChangeArrowheads="1"/>
          </p:cNvSpPr>
          <p:nvPr/>
        </p:nvSpPr>
        <p:spPr bwMode="auto">
          <a:xfrm>
            <a:off x="165100" y="546100"/>
            <a:ext cx="88344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2800" b="1" dirty="0">
                <a:solidFill>
                  <a:schemeClr val="bg1"/>
                </a:solidFill>
                <a:latin typeface="Arial" pitchFamily="34" charset="0"/>
                <a:ea typeface="맑은 고딕" pitchFamily="50" charset="-127"/>
                <a:cs typeface="Arial" pitchFamily="34" charset="0"/>
              </a:rPr>
              <a:t>Establishment of </a:t>
            </a:r>
            <a:r>
              <a:rPr lang="en-US" altLang="ko-KR" sz="2800" b="1" dirty="0" smtClean="0">
                <a:solidFill>
                  <a:schemeClr val="bg1"/>
                </a:solidFill>
                <a:latin typeface="Arial" pitchFamily="34" charset="0"/>
                <a:ea typeface="맑은 고딕" pitchFamily="50" charset="-127"/>
                <a:cs typeface="Arial" pitchFamily="34" charset="0"/>
              </a:rPr>
              <a:t>veterinary drug </a:t>
            </a:r>
            <a:r>
              <a:rPr lang="en-US" altLang="ko-KR" sz="2800" b="1" dirty="0">
                <a:solidFill>
                  <a:schemeClr val="bg1"/>
                </a:solidFill>
                <a:latin typeface="Arial" pitchFamily="34" charset="0"/>
                <a:ea typeface="맑은 고딕" pitchFamily="50" charset="-127"/>
                <a:cs typeface="Arial" pitchFamily="34" charset="0"/>
              </a:rPr>
              <a:t>MRLs in Foods</a:t>
            </a:r>
            <a:endParaRPr lang="ko-KR" altLang="en-US" sz="2800" b="1" dirty="0">
              <a:solidFill>
                <a:schemeClr val="bg1"/>
              </a:solidFill>
              <a:latin typeface="Arial" pitchFamily="34" charset="0"/>
              <a:ea typeface="맑은 고딕" pitchFamily="50" charset="-127"/>
              <a:cs typeface="Arial" pitchFamily="34" charset="0"/>
            </a:endParaRPr>
          </a:p>
        </p:txBody>
      </p:sp>
      <p:sp>
        <p:nvSpPr>
          <p:cNvPr id="3" name="Rectangle 61"/>
          <p:cNvSpPr>
            <a:spLocks noChangeArrowheads="1"/>
          </p:cNvSpPr>
          <p:nvPr/>
        </p:nvSpPr>
        <p:spPr bwMode="auto">
          <a:xfrm>
            <a:off x="323850" y="3892550"/>
            <a:ext cx="184150" cy="368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latin typeface="Arial" pitchFamily="34" charset="0"/>
              <a:ea typeface="HY울릉도B" pitchFamily="18" charset="-127"/>
              <a:cs typeface="Arial" pitchFamily="34" charset="0"/>
            </a:endParaRPr>
          </a:p>
        </p:txBody>
      </p:sp>
      <p:sp>
        <p:nvSpPr>
          <p:cNvPr id="4" name="내용 개체 틀 21"/>
          <p:cNvSpPr txBox="1">
            <a:spLocks/>
          </p:cNvSpPr>
          <p:nvPr/>
        </p:nvSpPr>
        <p:spPr bwMode="auto">
          <a:xfrm>
            <a:off x="457200" y="1624013"/>
            <a:ext cx="8445500" cy="21224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Tx/>
              <a:buSzTx/>
              <a:buBlip>
                <a:blip r:embed="rId2"/>
              </a:buBlip>
            </a:pPr>
            <a:r>
              <a:rPr kumimoji="0" lang="en-US" altLang="ko-KR" sz="22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rPr>
              <a:t>MRLs have been </a:t>
            </a:r>
            <a:r>
              <a:rPr kumimoji="0" lang="en-US" altLang="ko-KR" sz="22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Arial" charset="0"/>
              </a:rPr>
              <a:t>established for </a:t>
            </a:r>
            <a:r>
              <a:rPr kumimoji="0" lang="en-US" altLang="ko-KR" sz="2200" dirty="0" smtClean="0">
                <a:latin typeface="맑은 고딕" pitchFamily="50" charset="-127"/>
                <a:ea typeface="맑은 고딕" pitchFamily="50" charset="-127"/>
                <a:cs typeface="Arial" pitchFamily="34" charset="0"/>
              </a:rPr>
              <a:t>livestock or fishery product</a:t>
            </a:r>
            <a:r>
              <a:rPr kumimoji="0" lang="en-US" altLang="ko-KR" sz="2200" i="0" u="none" strike="noStrike" kern="1200" cap="none" spc="0" normalizeH="0" baseline="0" noProof="0" dirty="0" smtClean="0">
                <a:ln>
                  <a:noFill/>
                </a:ln>
                <a:solidFill>
                  <a:schemeClr val="tx1"/>
                </a:solidFill>
                <a:effectLst/>
                <a:uLnTx/>
                <a:uFillTx/>
                <a:latin typeface="맑은 고딕" pitchFamily="50" charset="-127"/>
                <a:ea typeface="맑은 고딕" pitchFamily="50" charset="-127"/>
                <a:cs typeface="Arial" charset="0"/>
              </a:rPr>
              <a:t> foods in Korea.</a:t>
            </a: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endParaRPr kumimoji="0" lang="en-US" altLang="ko-KR" sz="10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endParaRP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r>
              <a:rPr kumimoji="0" lang="en-US" altLang="ko-KR" sz="22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rPr>
              <a:t>For example, a MRL for </a:t>
            </a:r>
            <a:r>
              <a:rPr kumimoji="0" lang="en-US" altLang="ko-KR" sz="2200" b="0" i="0" u="none" strike="noStrike" kern="1200" cap="none" spc="0" normalizeH="0" baseline="0" noProof="0" dirty="0" err="1" smtClean="0">
                <a:ln>
                  <a:noFill/>
                </a:ln>
                <a:solidFill>
                  <a:schemeClr val="tx1"/>
                </a:solidFill>
                <a:effectLst/>
                <a:uLnTx/>
                <a:uFillTx/>
                <a:latin typeface="Arial" charset="0"/>
                <a:ea typeface="맑은 고딕" pitchFamily="50" charset="-127"/>
                <a:cs typeface="Arial" charset="0"/>
              </a:rPr>
              <a:t>Gentamicin</a:t>
            </a:r>
            <a:r>
              <a:rPr kumimoji="0" lang="en-US" altLang="ko-KR" sz="22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rPr>
              <a:t> was established for cattle,</a:t>
            </a:r>
            <a:r>
              <a:rPr kumimoji="0" lang="en-US" altLang="ko-KR" sz="2200" b="0" i="0" u="none" strike="noStrike" kern="1200" cap="none" spc="0" normalizeH="0" noProof="0" dirty="0" smtClean="0">
                <a:ln>
                  <a:noFill/>
                </a:ln>
                <a:solidFill>
                  <a:schemeClr val="tx1"/>
                </a:solidFill>
                <a:effectLst/>
                <a:uLnTx/>
                <a:uFillTx/>
                <a:latin typeface="Arial" charset="0"/>
                <a:ea typeface="맑은 고딕" pitchFamily="50" charset="-127"/>
                <a:cs typeface="Arial" charset="0"/>
              </a:rPr>
              <a:t> pig, chicken and fish</a:t>
            </a:r>
            <a:endParaRPr kumimoji="0" lang="ko-KR" altLang="en-US" sz="2200" b="0" i="0" u="none" strike="noStrike" kern="1200" cap="none" spc="0" normalizeH="0" baseline="0" noProof="0" dirty="0" smtClean="0">
              <a:ln>
                <a:noFill/>
              </a:ln>
              <a:solidFill>
                <a:schemeClr val="tx1"/>
              </a:solidFill>
              <a:effectLst/>
              <a:uLnTx/>
              <a:uFillTx/>
              <a:latin typeface="Arial" charset="0"/>
              <a:ea typeface="맑은 고딕" pitchFamily="50" charset="-127"/>
              <a:cs typeface="Arial" charset="0"/>
            </a:endParaRPr>
          </a:p>
        </p:txBody>
      </p:sp>
      <p:graphicFrame>
        <p:nvGraphicFramePr>
          <p:cNvPr id="5" name="표 4"/>
          <p:cNvGraphicFramePr>
            <a:graphicFrameLocks noGrp="1"/>
          </p:cNvGraphicFramePr>
          <p:nvPr/>
        </p:nvGraphicFramePr>
        <p:xfrm>
          <a:off x="633815" y="3500438"/>
          <a:ext cx="8165296" cy="2430780"/>
        </p:xfrm>
        <a:graphic>
          <a:graphicData uri="http://schemas.openxmlformats.org/drawingml/2006/table">
            <a:tbl>
              <a:tblPr/>
              <a:tblGrid>
                <a:gridCol w="2209993"/>
                <a:gridCol w="720080"/>
                <a:gridCol w="1944216"/>
                <a:gridCol w="720080"/>
                <a:gridCol w="1986727"/>
                <a:gridCol w="584200"/>
              </a:tblGrid>
              <a:tr h="467634">
                <a:tc gridSpan="6">
                  <a:txBody>
                    <a:bodyPr/>
                    <a:lstStyle/>
                    <a:p>
                      <a:pPr marL="101600" marR="0" indent="0" algn="just" defTabSz="914400" rtl="0" eaLnBrk="1" fontAlgn="auto" latinLnBrk="1" hangingPunct="1">
                        <a:lnSpc>
                          <a:spcPct val="180000"/>
                        </a:lnSpc>
                        <a:spcBef>
                          <a:spcPts val="0"/>
                        </a:spcBef>
                        <a:spcAft>
                          <a:spcPts val="0"/>
                        </a:spcAft>
                        <a:buClrTx/>
                        <a:buSzTx/>
                        <a:buFontTx/>
                        <a:buNone/>
                        <a:tabLst/>
                        <a:defRPr/>
                      </a:pPr>
                      <a:r>
                        <a:rPr lang="en-US" altLang="ko-KR" sz="1600" b="1" kern="1200" dirty="0" smtClean="0">
                          <a:solidFill>
                            <a:schemeClr val="tx1"/>
                          </a:solidFill>
                          <a:latin typeface="Arial" pitchFamily="34" charset="0"/>
                          <a:ea typeface="맑은 고딕" pitchFamily="50" charset="-127"/>
                          <a:cs typeface="Arial" pitchFamily="34" charset="0"/>
                        </a:rPr>
                        <a:t>(1) </a:t>
                      </a:r>
                      <a:r>
                        <a:rPr lang="en-US" altLang="ko-KR" sz="1600" b="1" kern="1200" dirty="0" err="1" smtClean="0">
                          <a:solidFill>
                            <a:schemeClr val="tx1"/>
                          </a:solidFill>
                          <a:latin typeface="Arial" pitchFamily="34" charset="0"/>
                          <a:ea typeface="맑은 고딕" pitchFamily="50" charset="-127"/>
                          <a:cs typeface="Arial" pitchFamily="34" charset="0"/>
                        </a:rPr>
                        <a:t>Gentamicin</a:t>
                      </a:r>
                      <a:endParaRPr lang="en-US" altLang="ko-KR" sz="1600" kern="1200" dirty="0" smtClean="0">
                        <a:solidFill>
                          <a:schemeClr val="tx1"/>
                        </a:solidFill>
                        <a:latin typeface="Arial" pitchFamily="34" charset="0"/>
                        <a:ea typeface="맑은 고딕" pitchFamily="50" charset="-127"/>
                        <a:cs typeface="Arial" pitchFamily="34" charset="0"/>
                      </a:endParaRPr>
                    </a:p>
                  </a:txBody>
                  <a:tcPr marL="17907" marR="17907" marT="17907" marB="17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101600" marR="0" algn="just">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101600" marR="0" algn="just">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c hMerge="1">
                  <a:txBody>
                    <a:bodyPr/>
                    <a:lstStyle/>
                    <a:p>
                      <a:pPr marL="0" marR="0" algn="ctr">
                        <a:lnSpc>
                          <a:spcPct val="180000"/>
                        </a:lnSpc>
                        <a:spcBef>
                          <a:spcPts val="0"/>
                        </a:spcBef>
                        <a:spcAft>
                          <a:spcPts val="0"/>
                        </a:spcAft>
                      </a:pPr>
                      <a:endParaRPr lang="en-US" sz="1200" b="1" dirty="0">
                        <a:solidFill>
                          <a:srgbClr val="000000"/>
                        </a:solidFill>
                        <a:latin typeface="맑은 고딕" pitchFamily="50" charset="-127"/>
                        <a:ea typeface="맑은 고딕" pitchFamily="50" charset="-127"/>
                      </a:endParaRPr>
                    </a:p>
                  </a:txBody>
                  <a:tcPr marL="17907" marR="17907" marT="17907" marB="17907">
                    <a:lnL>
                      <a:noFill/>
                    </a:lnL>
                    <a:lnR>
                      <a:noFill/>
                    </a:lnR>
                    <a:lnT>
                      <a:noFill/>
                    </a:lnT>
                    <a:lnB>
                      <a:noFill/>
                    </a:lnB>
                  </a:tcPr>
                </a:tc>
              </a:tr>
              <a:tr h="1833164">
                <a:tc>
                  <a:txBody>
                    <a:bodyPr/>
                    <a:lstStyle/>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Cattle muscle</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Cattle liver</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Cattle fat</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Cattle kidney</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Milk</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Carp</a:t>
                      </a:r>
                      <a:endParaRPr lang="en-US" sz="1400" b="1" dirty="0">
                        <a:solidFill>
                          <a:srgbClr val="000000"/>
                        </a:solidFill>
                        <a:latin typeface="맑은 고딕" pitchFamily="50" charset="-127"/>
                        <a:ea typeface="맑은 고딕" pitchFamily="50" charset="-127"/>
                        <a:cs typeface="Arial" pitchFamily="34" charset="0"/>
                      </a:endParaRP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0.1</a:t>
                      </a:r>
                      <a:endParaRPr lang="en-US" sz="1400" b="1" dirty="0">
                        <a:solidFill>
                          <a:schemeClr val="tx1"/>
                        </a:solidFill>
                        <a:latin typeface="맑은 고딕" pitchFamily="50" charset="-127"/>
                        <a:ea typeface="맑은 고딕" pitchFamily="50" charset="-127"/>
                        <a:cs typeface="Arial" pitchFamily="34" charset="0"/>
                      </a:endParaRPr>
                    </a:p>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2.0</a:t>
                      </a:r>
                    </a:p>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5.0</a:t>
                      </a:r>
                    </a:p>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0.2</a:t>
                      </a:r>
                    </a:p>
                    <a:p>
                      <a:pPr marL="0" marR="0" algn="ctr">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0.1</a:t>
                      </a:r>
                      <a:endParaRPr lang="en-US" sz="1400" b="1" dirty="0">
                        <a:solidFill>
                          <a:schemeClr val="tx1"/>
                        </a:solidFill>
                        <a:latin typeface="맑은 고딕" pitchFamily="50" charset="-127"/>
                        <a:ea typeface="맑은 고딕" pitchFamily="50" charset="-127"/>
                        <a:cs typeface="Arial" pitchFamily="34" charset="0"/>
                      </a:endParaRP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algn="just">
                        <a:lnSpc>
                          <a:spcPct val="150000"/>
                        </a:lnSpc>
                        <a:spcBef>
                          <a:spcPts val="0"/>
                        </a:spcBef>
                        <a:spcAft>
                          <a:spcPts val="0"/>
                        </a:spcAft>
                      </a:pPr>
                      <a:r>
                        <a:rPr lang="en-US" altLang="ko-KR" sz="1400" b="1" dirty="0" smtClean="0">
                          <a:solidFill>
                            <a:schemeClr val="tx1"/>
                          </a:solidFill>
                          <a:latin typeface="맑은 고딕" pitchFamily="50" charset="-127"/>
                          <a:ea typeface="맑은 고딕" pitchFamily="50" charset="-127"/>
                          <a:cs typeface="Arial" pitchFamily="34" charset="0"/>
                        </a:rPr>
                        <a:t>Pig muscle</a:t>
                      </a:r>
                    </a:p>
                    <a:p>
                      <a:pPr marL="101600" marR="0" algn="just">
                        <a:lnSpc>
                          <a:spcPct val="150000"/>
                        </a:lnSpc>
                        <a:spcBef>
                          <a:spcPts val="0"/>
                        </a:spcBef>
                        <a:spcAft>
                          <a:spcPts val="0"/>
                        </a:spcAft>
                      </a:pPr>
                      <a:r>
                        <a:rPr lang="en-US" altLang="ko-KR" sz="1400" b="1" dirty="0" smtClean="0">
                          <a:solidFill>
                            <a:schemeClr val="tx1"/>
                          </a:solidFill>
                          <a:latin typeface="맑은 고딕" pitchFamily="50" charset="-127"/>
                          <a:ea typeface="맑은 고딕" pitchFamily="50" charset="-127"/>
                          <a:cs typeface="Arial" pitchFamily="34" charset="0"/>
                        </a:rPr>
                        <a:t>Pig liver</a:t>
                      </a:r>
                    </a:p>
                    <a:p>
                      <a:pPr marL="101600" marR="0" algn="just">
                        <a:lnSpc>
                          <a:spcPct val="150000"/>
                        </a:lnSpc>
                        <a:spcBef>
                          <a:spcPts val="0"/>
                        </a:spcBef>
                        <a:spcAft>
                          <a:spcPts val="0"/>
                        </a:spcAft>
                      </a:pPr>
                      <a:r>
                        <a:rPr lang="en-US" altLang="ko-KR" sz="1400" b="1" dirty="0" smtClean="0">
                          <a:solidFill>
                            <a:schemeClr val="tx1"/>
                          </a:solidFill>
                          <a:latin typeface="맑은 고딕" pitchFamily="50" charset="-127"/>
                          <a:ea typeface="맑은 고딕" pitchFamily="50" charset="-127"/>
                          <a:cs typeface="Arial" pitchFamily="34" charset="0"/>
                        </a:rPr>
                        <a:t>Pig fat</a:t>
                      </a:r>
                    </a:p>
                    <a:p>
                      <a:pPr marL="101600" marR="0" algn="just">
                        <a:lnSpc>
                          <a:spcPct val="150000"/>
                        </a:lnSpc>
                        <a:spcBef>
                          <a:spcPts val="0"/>
                        </a:spcBef>
                        <a:spcAft>
                          <a:spcPts val="0"/>
                        </a:spcAft>
                      </a:pPr>
                      <a:r>
                        <a:rPr lang="en-US" altLang="ko-KR" sz="1400" b="1" dirty="0" smtClean="0">
                          <a:solidFill>
                            <a:schemeClr val="tx1"/>
                          </a:solidFill>
                          <a:latin typeface="맑은 고딕" pitchFamily="50" charset="-127"/>
                          <a:ea typeface="맑은 고딕" pitchFamily="50" charset="-127"/>
                          <a:cs typeface="Arial" pitchFamily="34" charset="0"/>
                        </a:rPr>
                        <a:t>Pig kidney</a:t>
                      </a:r>
                    </a:p>
                    <a:p>
                      <a:pPr marL="101600" marR="0" algn="just">
                        <a:lnSpc>
                          <a:spcPct val="150000"/>
                        </a:lnSpc>
                        <a:spcBef>
                          <a:spcPts val="0"/>
                        </a:spcBef>
                        <a:spcAft>
                          <a:spcPts val="0"/>
                        </a:spcAft>
                      </a:pPr>
                      <a:r>
                        <a:rPr lang="en-US" sz="1400" b="1" dirty="0" smtClean="0">
                          <a:solidFill>
                            <a:schemeClr val="tx1"/>
                          </a:solidFill>
                          <a:latin typeface="맑은 고딕" pitchFamily="50" charset="-127"/>
                          <a:ea typeface="맑은 고딕" pitchFamily="50" charset="-127"/>
                          <a:cs typeface="Arial" pitchFamily="34" charset="0"/>
                        </a:rPr>
                        <a:t>Flatfish</a:t>
                      </a:r>
                      <a:endParaRPr lang="en-US" sz="1400" b="1" dirty="0">
                        <a:solidFill>
                          <a:schemeClr val="tx1"/>
                        </a:solidFill>
                        <a:latin typeface="맑은 고딕" pitchFamily="50" charset="-127"/>
                        <a:ea typeface="맑은 고딕" pitchFamily="50" charset="-127"/>
                        <a:cs typeface="Arial" pitchFamily="34" charset="0"/>
                      </a:endParaRP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2.0</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5.0</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endParaRPr lang="en-US" sz="1400" b="1" dirty="0">
                        <a:solidFill>
                          <a:srgbClr val="000000"/>
                        </a:solidFill>
                        <a:latin typeface="맑은 고딕" pitchFamily="50" charset="-127"/>
                        <a:ea typeface="맑은 고딕" pitchFamily="50" charset="-127"/>
                        <a:cs typeface="Arial" pitchFamily="34" charset="0"/>
                      </a:endParaRP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algn="just">
                        <a:lnSpc>
                          <a:spcPct val="150000"/>
                        </a:lnSpc>
                        <a:spcBef>
                          <a:spcPts val="0"/>
                        </a:spcBef>
                        <a:spcAft>
                          <a:spcPts val="0"/>
                        </a:spcAft>
                      </a:pPr>
                      <a:r>
                        <a:rPr lang="en-US" altLang="ko-KR" sz="1400" b="1" dirty="0" smtClean="0">
                          <a:solidFill>
                            <a:srgbClr val="000000"/>
                          </a:solidFill>
                          <a:latin typeface="맑은 고딕" pitchFamily="50" charset="-127"/>
                          <a:ea typeface="맑은 고딕" pitchFamily="50" charset="-127"/>
                          <a:cs typeface="Arial" pitchFamily="34" charset="0"/>
                        </a:rPr>
                        <a:t>Chicken muscle</a:t>
                      </a:r>
                    </a:p>
                    <a:p>
                      <a:pPr marL="101600" marR="0" algn="just">
                        <a:lnSpc>
                          <a:spcPct val="150000"/>
                        </a:lnSpc>
                        <a:spcBef>
                          <a:spcPts val="0"/>
                        </a:spcBef>
                        <a:spcAft>
                          <a:spcPts val="0"/>
                        </a:spcAft>
                      </a:pPr>
                      <a:r>
                        <a:rPr lang="en-US" altLang="ko-KR" sz="1400" b="1" dirty="0" smtClean="0">
                          <a:solidFill>
                            <a:srgbClr val="000000"/>
                          </a:solidFill>
                          <a:latin typeface="맑은 고딕" pitchFamily="50" charset="-127"/>
                          <a:ea typeface="맑은 고딕" pitchFamily="50" charset="-127"/>
                          <a:cs typeface="Arial" pitchFamily="34" charset="0"/>
                        </a:rPr>
                        <a:t>Chicken liver</a:t>
                      </a:r>
                    </a:p>
                    <a:p>
                      <a:pPr marL="101600" marR="0" algn="just">
                        <a:lnSpc>
                          <a:spcPct val="150000"/>
                        </a:lnSpc>
                        <a:spcBef>
                          <a:spcPts val="0"/>
                        </a:spcBef>
                        <a:spcAft>
                          <a:spcPts val="0"/>
                        </a:spcAft>
                      </a:pPr>
                      <a:r>
                        <a:rPr lang="en-US" altLang="ko-KR" sz="1400" b="1" dirty="0" smtClean="0">
                          <a:solidFill>
                            <a:srgbClr val="000000"/>
                          </a:solidFill>
                          <a:latin typeface="맑은 고딕" pitchFamily="50" charset="-127"/>
                          <a:ea typeface="맑은 고딕" pitchFamily="50" charset="-127"/>
                          <a:cs typeface="Arial" pitchFamily="34" charset="0"/>
                        </a:rPr>
                        <a:t>Chicken fat</a:t>
                      </a:r>
                    </a:p>
                    <a:p>
                      <a:pPr marL="101600" marR="0" algn="just">
                        <a:lnSpc>
                          <a:spcPct val="150000"/>
                        </a:lnSpc>
                        <a:spcBef>
                          <a:spcPts val="0"/>
                        </a:spcBef>
                        <a:spcAft>
                          <a:spcPts val="0"/>
                        </a:spcAft>
                      </a:pPr>
                      <a:r>
                        <a:rPr lang="en-US" altLang="ko-KR" sz="1400" b="1" dirty="0" smtClean="0">
                          <a:solidFill>
                            <a:srgbClr val="000000"/>
                          </a:solidFill>
                          <a:latin typeface="맑은 고딕" pitchFamily="50" charset="-127"/>
                          <a:ea typeface="맑은 고딕" pitchFamily="50" charset="-127"/>
                          <a:cs typeface="Arial" pitchFamily="34" charset="0"/>
                        </a:rPr>
                        <a:t>Chicken kidney</a:t>
                      </a:r>
                    </a:p>
                    <a:p>
                      <a:pPr marL="101600" marR="0" algn="just">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Trout</a:t>
                      </a:r>
                      <a:endParaRPr lang="en-US" sz="1400" b="1" dirty="0">
                        <a:solidFill>
                          <a:srgbClr val="000000"/>
                        </a:solidFill>
                        <a:latin typeface="맑은 고딕" pitchFamily="50" charset="-127"/>
                        <a:ea typeface="맑은 고딕" pitchFamily="50" charset="-127"/>
                        <a:cs typeface="Arial" pitchFamily="34" charset="0"/>
                      </a:endParaRPr>
                    </a:p>
                  </a:txBody>
                  <a:tcPr marL="17907" marR="17907" marT="17907" marB="179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p>
                    <a:p>
                      <a:pPr marL="0" marR="0" algn="ctr">
                        <a:lnSpc>
                          <a:spcPct val="150000"/>
                        </a:lnSpc>
                        <a:spcBef>
                          <a:spcPts val="0"/>
                        </a:spcBef>
                        <a:spcAft>
                          <a:spcPts val="0"/>
                        </a:spcAft>
                      </a:pPr>
                      <a:r>
                        <a:rPr lang="en-US" sz="1400" b="1" dirty="0" smtClean="0">
                          <a:solidFill>
                            <a:srgbClr val="000000"/>
                          </a:solidFill>
                          <a:latin typeface="맑은 고딕" pitchFamily="50" charset="-127"/>
                          <a:ea typeface="맑은 고딕" pitchFamily="50" charset="-127"/>
                          <a:cs typeface="Arial" pitchFamily="34" charset="0"/>
                        </a:rPr>
                        <a:t>0.1</a:t>
                      </a:r>
                      <a:endParaRPr lang="en-US" sz="1400" b="1" dirty="0">
                        <a:solidFill>
                          <a:srgbClr val="000000"/>
                        </a:solidFill>
                        <a:latin typeface="맑은 고딕" pitchFamily="50" charset="-127"/>
                        <a:ea typeface="맑은 고딕" pitchFamily="50" charset="-127"/>
                        <a:cs typeface="Arial" pitchFamily="34" charset="0"/>
                      </a:endParaRPr>
                    </a:p>
                  </a:txBody>
                  <a:tcPr marL="17907" marR="17907" marT="17907" marB="179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10"/>
          <p:cNvSpPr txBox="1">
            <a:spLocks noChangeArrowheads="1"/>
          </p:cNvSpPr>
          <p:nvPr/>
        </p:nvSpPr>
        <p:spPr bwMode="auto">
          <a:xfrm>
            <a:off x="508000" y="6130946"/>
            <a:ext cx="8558818" cy="369332"/>
          </a:xfrm>
          <a:prstGeom prst="rect">
            <a:avLst/>
          </a:prstGeom>
          <a:noFill/>
          <a:ln w="9525">
            <a:noFill/>
            <a:miter lim="800000"/>
            <a:headEnd/>
            <a:tailEnd/>
          </a:ln>
        </p:spPr>
        <p:txBody>
          <a:bodyPr wrap="none">
            <a:spAutoFit/>
          </a:bodyPr>
          <a:lstStyle/>
          <a:p>
            <a:r>
              <a:rPr lang="en-US" altLang="ko-KR" b="1" dirty="0" smtClean="0">
                <a:latin typeface="Arial" charset="0"/>
                <a:cs typeface="Arial" charset="0"/>
              </a:rPr>
              <a:t>Veterinary drug residue DB : http</a:t>
            </a:r>
            <a:r>
              <a:rPr lang="en-US" altLang="ko-KR" b="1" dirty="0">
                <a:latin typeface="Arial" charset="0"/>
                <a:cs typeface="Arial" charset="0"/>
              </a:rPr>
              <a:t>://</a:t>
            </a:r>
            <a:r>
              <a:rPr lang="en-US" altLang="ko-KR" b="1" dirty="0" smtClean="0">
                <a:latin typeface="Arial" charset="0"/>
                <a:cs typeface="Arial" charset="0"/>
              </a:rPr>
              <a:t>fse.foodnara.go.kr/residue/vd/index.jsp </a:t>
            </a:r>
            <a:endParaRPr lang="ko-KR" altLang="en-US" b="1" dirty="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1"/>
          <p:cNvSpPr txBox="1">
            <a:spLocks/>
          </p:cNvSpPr>
          <p:nvPr/>
        </p:nvSpPr>
        <p:spPr bwMode="auto">
          <a:xfrm>
            <a:off x="454025" y="1604963"/>
            <a:ext cx="8385175" cy="896937"/>
          </a:xfrm>
          <a:prstGeom prst="rect">
            <a:avLst/>
          </a:prstGeom>
          <a:noFill/>
          <a:ln w="9525">
            <a:noFill/>
            <a:miter lim="800000"/>
            <a:headEnd/>
            <a:tailEnd/>
          </a:ln>
        </p:spPr>
        <p:txBody>
          <a:bodyPr/>
          <a:lstStyle/>
          <a:p>
            <a:pPr marL="177800" indent="-177800">
              <a:buFont typeface="Arial" charset="0"/>
              <a:buChar char="•"/>
            </a:pPr>
            <a:r>
              <a:rPr lang="en-US" altLang="ko-KR" sz="2300" dirty="0" smtClean="0">
                <a:latin typeface="Arial" charset="0"/>
                <a:ea typeface="맑은 고딕" pitchFamily="50" charset="-127"/>
                <a:cs typeface="Arial" charset="0"/>
              </a:rPr>
              <a:t>MRLs </a:t>
            </a:r>
            <a:r>
              <a:rPr lang="en-US" altLang="ko-KR" sz="2300" dirty="0">
                <a:latin typeface="Arial" charset="0"/>
                <a:ea typeface="맑은 고딕" pitchFamily="50" charset="-127"/>
                <a:cs typeface="Arial" charset="0"/>
              </a:rPr>
              <a:t>have been established for </a:t>
            </a:r>
            <a:r>
              <a:rPr lang="en-US" altLang="ko-KR" sz="2300" b="1" dirty="0" smtClean="0">
                <a:solidFill>
                  <a:srgbClr val="FF0000"/>
                </a:solidFill>
                <a:latin typeface="Arial" charset="0"/>
                <a:ea typeface="맑은 고딕" pitchFamily="50" charset="-127"/>
                <a:cs typeface="Arial" charset="0"/>
              </a:rPr>
              <a:t>156 veterinary  drug </a:t>
            </a:r>
            <a:r>
              <a:rPr lang="en-US" altLang="ko-KR" sz="2300" dirty="0">
                <a:latin typeface="Arial" charset="0"/>
                <a:ea typeface="맑은 고딕" pitchFamily="50" charset="-127"/>
                <a:cs typeface="Arial" charset="0"/>
              </a:rPr>
              <a:t>and</a:t>
            </a:r>
            <a:r>
              <a:rPr lang="en-US" altLang="ko-KR" sz="2300" dirty="0">
                <a:solidFill>
                  <a:srgbClr val="FF0000"/>
                </a:solidFill>
                <a:latin typeface="Arial" charset="0"/>
                <a:ea typeface="맑은 고딕" pitchFamily="50" charset="-127"/>
                <a:cs typeface="Arial" charset="0"/>
              </a:rPr>
              <a:t> </a:t>
            </a:r>
            <a:r>
              <a:rPr lang="en-US" altLang="ko-KR" sz="2300" b="1" dirty="0" smtClean="0">
                <a:solidFill>
                  <a:srgbClr val="FF0000"/>
                </a:solidFill>
                <a:latin typeface="Arial" charset="0"/>
                <a:ea typeface="맑은 고딕" pitchFamily="50" charset="-127"/>
                <a:cs typeface="Arial" charset="0"/>
              </a:rPr>
              <a:t>60 foods</a:t>
            </a:r>
            <a:r>
              <a:rPr lang="en-US" altLang="ko-KR" sz="2300" dirty="0" smtClean="0">
                <a:latin typeface="Arial" charset="0"/>
                <a:ea typeface="맑은 고딕" pitchFamily="50" charset="-127"/>
                <a:cs typeface="Arial" charset="0"/>
              </a:rPr>
              <a:t> </a:t>
            </a:r>
            <a:r>
              <a:rPr lang="en-US" altLang="ko-KR" sz="2300" dirty="0">
                <a:latin typeface="Arial" charset="0"/>
                <a:ea typeface="맑은 고딕" pitchFamily="50" charset="-127"/>
                <a:cs typeface="Arial" charset="0"/>
              </a:rPr>
              <a:t>in  Korea.</a:t>
            </a:r>
            <a:endParaRPr lang="en-US" altLang="ko-KR" sz="2300" b="1" dirty="0">
              <a:latin typeface="Arial" charset="0"/>
              <a:cs typeface="Arial" charset="0"/>
            </a:endParaRPr>
          </a:p>
        </p:txBody>
      </p:sp>
      <p:sp>
        <p:nvSpPr>
          <p:cNvPr id="3" name="AutoShape 26"/>
          <p:cNvSpPr>
            <a:spLocks noChangeArrowheads="1"/>
          </p:cNvSpPr>
          <p:nvPr/>
        </p:nvSpPr>
        <p:spPr bwMode="auto">
          <a:xfrm>
            <a:off x="165100" y="546100"/>
            <a:ext cx="88344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smtClean="0">
                <a:solidFill>
                  <a:schemeClr val="bg1"/>
                </a:solidFill>
                <a:latin typeface="Arial" pitchFamily="34" charset="0"/>
                <a:ea typeface="맑은 고딕" pitchFamily="50" charset="-127"/>
                <a:cs typeface="Arial" pitchFamily="34" charset="0"/>
              </a:rPr>
              <a:t>Veterinary drug </a:t>
            </a:r>
            <a:r>
              <a:rPr lang="en-US" altLang="ko-KR" sz="3200" b="1" dirty="0">
                <a:solidFill>
                  <a:schemeClr val="bg1"/>
                </a:solidFill>
                <a:latin typeface="Arial" pitchFamily="34" charset="0"/>
                <a:ea typeface="맑은 고딕" pitchFamily="50" charset="-127"/>
                <a:cs typeface="Arial" pitchFamily="34" charset="0"/>
              </a:rPr>
              <a:t>in Korea</a:t>
            </a:r>
            <a:endParaRPr lang="ko-KR" altLang="en-US" sz="3200" b="1" dirty="0">
              <a:solidFill>
                <a:schemeClr val="bg1"/>
              </a:solidFill>
              <a:latin typeface="Arial" pitchFamily="34" charset="0"/>
              <a:ea typeface="맑은 고딕" pitchFamily="50" charset="-127"/>
              <a:cs typeface="Arial"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579439" y="2492376"/>
            <a:ext cx="5211762" cy="3703678"/>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327150" y="2779714"/>
            <a:ext cx="5937250" cy="3450146"/>
          </a:xfrm>
          <a:prstGeom prst="rect">
            <a:avLst/>
          </a:prstGeom>
          <a:noFill/>
          <a:ln w="9525">
            <a:solidFill>
              <a:schemeClr val="tx1"/>
            </a:solidFill>
            <a:miter lim="800000"/>
            <a:headEnd/>
            <a:tailEnd/>
          </a:ln>
          <a:effectLst/>
        </p:spPr>
      </p:pic>
      <p:pic>
        <p:nvPicPr>
          <p:cNvPr id="6" name="Picture 3"/>
          <p:cNvPicPr>
            <a:picLocks noChangeAspect="1" noChangeArrowheads="1"/>
          </p:cNvPicPr>
          <p:nvPr/>
        </p:nvPicPr>
        <p:blipFill>
          <a:blip r:embed="rId4" cstate="print"/>
          <a:srcRect b="23313"/>
          <a:stretch>
            <a:fillRect/>
          </a:stretch>
        </p:blipFill>
        <p:spPr bwMode="auto">
          <a:xfrm>
            <a:off x="2025650" y="3128964"/>
            <a:ext cx="5778500" cy="3367514"/>
          </a:xfrm>
          <a:prstGeom prst="rect">
            <a:avLst/>
          </a:prstGeom>
          <a:noFill/>
          <a:ln w="9525">
            <a:solidFill>
              <a:schemeClr val="tx1"/>
            </a:solidFill>
            <a:miter lim="800000"/>
            <a:headEnd/>
            <a:tailEnd/>
          </a:ln>
          <a:effectLst/>
        </p:spPr>
      </p:pic>
      <p:pic>
        <p:nvPicPr>
          <p:cNvPr id="7" name="Picture 5"/>
          <p:cNvPicPr>
            <a:picLocks noChangeAspect="1" noChangeArrowheads="1"/>
          </p:cNvPicPr>
          <p:nvPr/>
        </p:nvPicPr>
        <p:blipFill>
          <a:blip r:embed="rId5" cstate="print"/>
          <a:srcRect b="24456"/>
          <a:stretch>
            <a:fillRect/>
          </a:stretch>
        </p:blipFill>
        <p:spPr bwMode="auto">
          <a:xfrm>
            <a:off x="2852739" y="3438525"/>
            <a:ext cx="5681661" cy="31527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bwMode="auto">
          <a:xfrm>
            <a:off x="395536" y="1138982"/>
            <a:ext cx="8229600" cy="5549900"/>
          </a:xfrm>
          <a:prstGeom prst="rect">
            <a:avLst/>
          </a:prstGeom>
          <a:solidFill>
            <a:schemeClr val="bg1"/>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If a MRL is not established,</a:t>
            </a:r>
          </a:p>
          <a:p>
            <a:pPr marL="342900" marR="0" lvl="0" indent="-342900" algn="l" defTabSz="914400" rtl="0" eaLnBrk="0" fontAlgn="base" latinLnBrk="1" hangingPunct="0">
              <a:lnSpc>
                <a:spcPct val="100000"/>
              </a:lnSpc>
              <a:spcBef>
                <a:spcPct val="20000"/>
              </a:spcBef>
              <a:spcAft>
                <a:spcPct val="0"/>
              </a:spcAft>
              <a:buClrTx/>
              <a:buSzTx/>
              <a:buFontTx/>
              <a:buBlip>
                <a:blip r:embed="rId2"/>
              </a:buBlip>
              <a:tabLst/>
              <a:defRPr/>
            </a:pPr>
            <a:endParaRPr kumimoji="0" lang="en-US" altLang="ko-KR" sz="1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endParaRPr>
          </a:p>
          <a:p>
            <a:pPr marL="742950" marR="0" lvl="1" indent="-285750" algn="l" defTabSz="914400" rtl="0" eaLnBrk="0" fontAlgn="base" latinLnBrk="1" hangingPunct="0">
              <a:lnSpc>
                <a:spcPct val="100000"/>
              </a:lnSpc>
              <a:spcBef>
                <a:spcPct val="20000"/>
              </a:spcBef>
              <a:spcAft>
                <a:spcPct val="0"/>
              </a:spcAft>
              <a:buClrTx/>
              <a:buSzTx/>
              <a:buFont typeface="Arial" charset="0"/>
              <a:buChar char="–"/>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Generally, the veterinary drug not </a:t>
            </a:r>
            <a:r>
              <a:rPr kumimoji="0" lang="en-US" altLang="ko-KR" sz="2000" b="1" i="0" u="none" strike="noStrike" kern="1200" cap="none" spc="0" normalizeH="0" baseline="0" noProof="0" dirty="0" err="1" smtClean="0">
                <a:ln>
                  <a:noFill/>
                </a:ln>
                <a:solidFill>
                  <a:schemeClr val="tx1"/>
                </a:solidFill>
                <a:effectLst/>
                <a:uLnTx/>
                <a:uFillTx/>
                <a:latin typeface="Arial" pitchFamily="34" charset="0"/>
                <a:ea typeface="맑은 고딕" pitchFamily="50" charset="-127"/>
                <a:cs typeface="Arial" pitchFamily="34" charset="0"/>
              </a:rPr>
              <a:t>registed</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in Korea should not be detected in foods. Non-detection levels are determined from LOQ of the analytical</a:t>
            </a:r>
            <a:r>
              <a:rPr kumimoji="0" lang="ko-KR" altLang="en-US"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method.</a:t>
            </a:r>
          </a:p>
          <a:p>
            <a:pPr marL="742950" marR="0" lvl="1" indent="-285750" algn="l" defTabSz="914400" rtl="0" eaLnBrk="0" fontAlgn="base" latinLnBrk="1" hangingPunct="0">
              <a:lnSpc>
                <a:spcPct val="100000"/>
              </a:lnSpc>
              <a:spcBef>
                <a:spcPct val="20000"/>
              </a:spcBef>
              <a:spcAft>
                <a:spcPct val="0"/>
              </a:spcAft>
              <a:buClrTx/>
              <a:buSzTx/>
              <a:buFont typeface="Arial" charset="0"/>
              <a:buChar char="–"/>
              <a:tabLst/>
              <a:defRPr/>
            </a:pPr>
            <a:endParaRPr kumimoji="0" lang="en-US" altLang="ko-KR" sz="1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endParaRPr>
          </a:p>
          <a:p>
            <a:pPr marL="742950" marR="0" lvl="1" indent="-285750" algn="l" defTabSz="914400" rtl="0" eaLnBrk="0" fontAlgn="base" latinLnBrk="1" hangingPunct="0">
              <a:lnSpc>
                <a:spcPct val="100000"/>
              </a:lnSpc>
              <a:spcBef>
                <a:spcPct val="20000"/>
              </a:spcBef>
              <a:spcAft>
                <a:spcPct val="0"/>
              </a:spcAft>
              <a:buClrTx/>
              <a:buSzTx/>
              <a:buFont typeface="Arial" charset="0"/>
              <a:buChar char="–"/>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If a veterinary drug, where residue limit for an livestock or </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fishery</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product was not established, is detected in the product, the following tentative limits shall be applied.</a:t>
            </a:r>
          </a:p>
          <a:p>
            <a:pPr marL="742950" marR="0" lvl="1" indent="-285750" algn="l" defTabSz="914400" rtl="0" eaLnBrk="0" fontAlgn="base" latinLnBrk="1" hangingPunct="0">
              <a:lnSpc>
                <a:spcPct val="100000"/>
              </a:lnSpc>
              <a:spcBef>
                <a:spcPct val="20000"/>
              </a:spcBef>
              <a:spcAft>
                <a:spcPct val="0"/>
              </a:spcAft>
              <a:buClrTx/>
              <a:buSzTx/>
              <a:buFont typeface="Arial" charset="0"/>
              <a:buChar char="–"/>
              <a:tabLst/>
              <a:defRPr/>
            </a:pPr>
            <a:endParaRPr kumimoji="0" lang="en-US" altLang="ko-KR" sz="8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endParaRPr>
          </a:p>
          <a:p>
            <a:pPr marL="742950" marR="0" lvl="1" indent="-285750" algn="l" defTabSz="914400" rtl="0" eaLnBrk="0" fontAlgn="base" latinLnBrk="1" hangingPunct="0">
              <a:lnSpc>
                <a:spcPct val="100000"/>
              </a:lnSpc>
              <a:spcBef>
                <a:spcPct val="20000"/>
              </a:spcBef>
              <a:spcAft>
                <a:spcPct val="0"/>
              </a:spcAft>
              <a:buClrTx/>
              <a:buSzTx/>
              <a:buFontTx/>
              <a:buNone/>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rgbClr val="0070C0"/>
                </a:solidFill>
                <a:effectLst/>
                <a:uLnTx/>
                <a:uFillTx/>
                <a:latin typeface="Arial" pitchFamily="34" charset="0"/>
                <a:ea typeface="맑은 고딕" pitchFamily="50" charset="-127"/>
                <a:cs typeface="Arial" pitchFamily="34" charset="0"/>
              </a:rPr>
              <a:t>First</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the Codex standard shall be applied.</a:t>
            </a:r>
          </a:p>
          <a:p>
            <a:pPr marL="742950" marR="0" lvl="1" indent="-285750" algn="l" defTabSz="914400" rtl="0" eaLnBrk="0" fontAlgn="base" latinLnBrk="1" hangingPunct="0">
              <a:lnSpc>
                <a:spcPct val="100000"/>
              </a:lnSpc>
              <a:spcBef>
                <a:spcPct val="20000"/>
              </a:spcBef>
              <a:spcAft>
                <a:spcPct val="0"/>
              </a:spcAft>
              <a:buClrTx/>
              <a:buSzTx/>
              <a:buFont typeface="Arial" charset="0"/>
              <a:buNone/>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rgbClr val="0070C0"/>
                </a:solidFill>
                <a:effectLst/>
                <a:uLnTx/>
                <a:uFillTx/>
                <a:latin typeface="Arial" pitchFamily="34" charset="0"/>
                <a:ea typeface="맑은 고딕" pitchFamily="50" charset="-127"/>
                <a:cs typeface="Arial" pitchFamily="34" charset="0"/>
              </a:rPr>
              <a:t>Second</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Application of the lowest residue limits in the area of the similar edible animals (only, horse, non-ruminant, shall follow the standard for ruminant)</a:t>
            </a:r>
          </a:p>
          <a:p>
            <a:pPr marL="742950" marR="0" lvl="1" indent="-285750" algn="l" defTabSz="914400" rtl="0" eaLnBrk="0" fontAlgn="base" latinLnBrk="1" hangingPunct="0">
              <a:lnSpc>
                <a:spcPct val="100000"/>
              </a:lnSpc>
              <a:spcBef>
                <a:spcPct val="20000"/>
              </a:spcBef>
              <a:spcAft>
                <a:spcPct val="0"/>
              </a:spcAft>
              <a:buClrTx/>
              <a:buSzTx/>
              <a:buFontTx/>
              <a:buNone/>
              <a:tabLst/>
              <a:defRPr/>
            </a:pP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rgbClr val="0070C0"/>
                </a:solidFill>
                <a:effectLst/>
                <a:uLnTx/>
                <a:uFillTx/>
                <a:latin typeface="Arial" pitchFamily="34" charset="0"/>
                <a:ea typeface="맑은 고딕" pitchFamily="50" charset="-127"/>
                <a:cs typeface="Arial" pitchFamily="34" charset="0"/>
              </a:rPr>
              <a:t>Third</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rPr>
              <a:t>, </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antibiotics and synthetic antibiotic substances in livestock and fishery products (including milk and eggs), and honey (including royal jelly and </a:t>
            </a:r>
            <a:r>
              <a:rPr kumimoji="0" lang="en-US" altLang="ko-KR" sz="20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propolis</a:t>
            </a:r>
            <a:r>
              <a:rPr kumimoji="0" lang="en-US" altLang="ko-KR"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shall be limited to 0.03 mg/kg.</a:t>
            </a:r>
            <a:endParaRPr kumimoji="0" lang="en-US" altLang="ko-KR" sz="2000" b="1" i="0" u="none" strike="noStrike" kern="1200" cap="none" spc="0" normalizeH="0" baseline="0" noProof="0" dirty="0" smtClean="0">
              <a:ln>
                <a:noFill/>
              </a:ln>
              <a:solidFill>
                <a:schemeClr val="tx1"/>
              </a:solidFill>
              <a:effectLst/>
              <a:uLnTx/>
              <a:uFillTx/>
              <a:latin typeface="Arial" pitchFamily="34" charset="0"/>
              <a:ea typeface="맑은 고딕" pitchFamily="50" charset="-127"/>
              <a:cs typeface="Arial" pitchFamily="34" charset="0"/>
            </a:endParaRPr>
          </a:p>
        </p:txBody>
      </p:sp>
      <p:sp>
        <p:nvSpPr>
          <p:cNvPr id="3" name="AutoShape 26"/>
          <p:cNvSpPr>
            <a:spLocks noChangeArrowheads="1"/>
          </p:cNvSpPr>
          <p:nvPr/>
        </p:nvSpPr>
        <p:spPr bwMode="auto">
          <a:xfrm>
            <a:off x="700336" y="116632"/>
            <a:ext cx="7653338" cy="846138"/>
          </a:xfrm>
          <a:prstGeom prst="roundRect">
            <a:avLst>
              <a:gd name="adj" fmla="val 16667"/>
            </a:avLst>
          </a:prstGeom>
          <a:gradFill rotWithShape="1">
            <a:gsLst>
              <a:gs pos="0">
                <a:srgbClr val="006699"/>
              </a:gs>
              <a:gs pos="100000">
                <a:srgbClr val="002B56"/>
              </a:gs>
            </a:gsLst>
            <a:lin ang="2700000" scaled="1"/>
          </a:gradFill>
          <a:ln w="28575" algn="ctr">
            <a:solidFill>
              <a:srgbClr val="FFFFFF"/>
            </a:solidFill>
            <a:round/>
            <a:headEnd/>
            <a:tailEnd/>
          </a:ln>
          <a:effectLst>
            <a:outerShdw dist="17961" dir="2700000" algn="ctr" rotWithShape="0">
              <a:schemeClr val="tx1">
                <a:alpha val="50000"/>
              </a:schemeClr>
            </a:outerShdw>
          </a:effectLst>
        </p:spPr>
        <p:txBody>
          <a:bodyPr wrap="none" anchor="ctr"/>
          <a:lstStyle/>
          <a:p>
            <a:pPr algn="ctr">
              <a:defRPr/>
            </a:pPr>
            <a:r>
              <a:rPr lang="en-US" altLang="ko-KR" sz="3200" b="1" dirty="0">
                <a:solidFill>
                  <a:schemeClr val="bg1"/>
                </a:solidFill>
                <a:latin typeface="Arial" pitchFamily="34" charset="0"/>
                <a:ea typeface="맑은 고딕" pitchFamily="50" charset="-127"/>
                <a:cs typeface="Arial" pitchFamily="34" charset="0"/>
              </a:rPr>
              <a:t>Applicability of </a:t>
            </a:r>
            <a:r>
              <a:rPr lang="en-US" altLang="ko-KR" sz="3200" b="1" dirty="0" smtClean="0">
                <a:solidFill>
                  <a:schemeClr val="bg1"/>
                </a:solidFill>
                <a:latin typeface="Arial" pitchFamily="34" charset="0"/>
                <a:ea typeface="맑은 고딕" pitchFamily="50" charset="-127"/>
                <a:cs typeface="Arial" pitchFamily="34" charset="0"/>
              </a:rPr>
              <a:t>veterinary drug </a:t>
            </a:r>
            <a:r>
              <a:rPr lang="en-US" altLang="ko-KR" sz="3200" b="1" dirty="0">
                <a:solidFill>
                  <a:schemeClr val="bg1"/>
                </a:solidFill>
                <a:latin typeface="Arial" pitchFamily="34" charset="0"/>
                <a:ea typeface="맑은 고딕" pitchFamily="50" charset="-127"/>
                <a:cs typeface="Arial" pitchFamily="34" charset="0"/>
              </a:rPr>
              <a:t>MRLs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313" y="720725"/>
            <a:ext cx="8207375" cy="911225"/>
          </a:xfrm>
          <a:prstGeom prst="rect">
            <a:avLst/>
          </a:prstGeom>
          <a:noFill/>
          <a:ln w="9525">
            <a:noFill/>
            <a:miter lim="800000"/>
            <a:headEnd/>
            <a:tailEnd/>
          </a:ln>
        </p:spPr>
        <p:txBody>
          <a:bodyPr/>
          <a:lstStyle/>
          <a:p>
            <a:pPr marL="342900" indent="-342900">
              <a:lnSpc>
                <a:spcPct val="140000"/>
              </a:lnSpc>
              <a:spcBef>
                <a:spcPct val="20000"/>
              </a:spcBef>
              <a:buClr>
                <a:srgbClr val="1082E0"/>
              </a:buClr>
              <a:buSzPct val="100000"/>
              <a:buFont typeface="Wingdings" pitchFamily="2" charset="2"/>
              <a:buChar char="v"/>
              <a:defRPr/>
            </a:pPr>
            <a:r>
              <a:rPr lang="en-US" altLang="ko-KR" sz="2000" b="1" dirty="0">
                <a:solidFill>
                  <a:srgbClr val="0070C0"/>
                </a:solidFill>
                <a:latin typeface="맑은 고딕" pitchFamily="50" charset="-127"/>
                <a:ea typeface="맑은 고딕" pitchFamily="50" charset="-127"/>
                <a:cs typeface="Arial" pitchFamily="34" charset="0"/>
              </a:rPr>
              <a:t>Example of Classification of </a:t>
            </a:r>
            <a:r>
              <a:rPr lang="en-US" altLang="ko-KR" sz="2000" b="1" dirty="0" smtClean="0">
                <a:solidFill>
                  <a:srgbClr val="0070C0"/>
                </a:solidFill>
                <a:latin typeface="맑은 고딕" pitchFamily="50" charset="-127"/>
                <a:ea typeface="맑은 고딕" pitchFamily="50" charset="-127"/>
                <a:cs typeface="Arial" charset="0"/>
              </a:rPr>
              <a:t>livestock or </a:t>
            </a:r>
            <a:r>
              <a:rPr lang="en-US" altLang="ko-KR" sz="2000" b="1" dirty="0" smtClean="0">
                <a:solidFill>
                  <a:srgbClr val="0070C0"/>
                </a:solidFill>
                <a:latin typeface="맑은 고딕" pitchFamily="50" charset="-127"/>
                <a:ea typeface="맑은 고딕" pitchFamily="50" charset="-127"/>
                <a:cs typeface="Arial" pitchFamily="34" charset="0"/>
              </a:rPr>
              <a:t>fishery</a:t>
            </a:r>
            <a:r>
              <a:rPr lang="en-US" altLang="ko-KR" sz="2000" b="1" dirty="0" smtClean="0">
                <a:solidFill>
                  <a:srgbClr val="0070C0"/>
                </a:solidFill>
                <a:latin typeface="맑은 고딕" pitchFamily="50" charset="-127"/>
                <a:ea typeface="맑은 고딕" pitchFamily="50" charset="-127"/>
                <a:cs typeface="Arial" charset="0"/>
              </a:rPr>
              <a:t> product</a:t>
            </a:r>
            <a:r>
              <a:rPr lang="en-US" altLang="ko-KR" sz="2000" b="1" dirty="0" smtClean="0">
                <a:solidFill>
                  <a:srgbClr val="0070C0"/>
                </a:solidFill>
                <a:latin typeface="맑은 고딕" pitchFamily="50" charset="-127"/>
                <a:ea typeface="맑은 고딕" pitchFamily="50" charset="-127"/>
                <a:cs typeface="Arial" pitchFamily="34" charset="0"/>
              </a:rPr>
              <a:t> </a:t>
            </a:r>
            <a:r>
              <a:rPr lang="en-US" altLang="ko-KR" sz="2000" b="1" dirty="0">
                <a:solidFill>
                  <a:srgbClr val="0070C0"/>
                </a:solidFill>
                <a:latin typeface="맑은 고딕" pitchFamily="50" charset="-127"/>
                <a:ea typeface="맑은 고딕" pitchFamily="50" charset="-127"/>
                <a:cs typeface="Arial" pitchFamily="34" charset="0"/>
              </a:rPr>
              <a:t>for </a:t>
            </a:r>
            <a:r>
              <a:rPr lang="en-US" altLang="ko-KR" sz="2000" b="1" dirty="0" smtClean="0">
                <a:solidFill>
                  <a:srgbClr val="0070C0"/>
                </a:solidFill>
                <a:latin typeface="맑은 고딕" pitchFamily="50" charset="-127"/>
                <a:ea typeface="맑은 고딕" pitchFamily="50" charset="-127"/>
                <a:cs typeface="Arial" pitchFamily="34" charset="0"/>
              </a:rPr>
              <a:t>veterinary drug </a:t>
            </a:r>
            <a:r>
              <a:rPr lang="en-US" altLang="ko-KR" sz="2000" b="1" dirty="0">
                <a:solidFill>
                  <a:srgbClr val="0070C0"/>
                </a:solidFill>
                <a:latin typeface="맑은 고딕" pitchFamily="50" charset="-127"/>
                <a:ea typeface="맑은 고딕" pitchFamily="50" charset="-127"/>
                <a:cs typeface="Arial" pitchFamily="34" charset="0"/>
              </a:rPr>
              <a:t>MRL </a:t>
            </a:r>
          </a:p>
        </p:txBody>
      </p:sp>
      <p:graphicFrame>
        <p:nvGraphicFramePr>
          <p:cNvPr id="3" name="표 2"/>
          <p:cNvGraphicFramePr>
            <a:graphicFrameLocks noGrp="1"/>
          </p:cNvGraphicFramePr>
          <p:nvPr/>
        </p:nvGraphicFramePr>
        <p:xfrm>
          <a:off x="866775" y="1684338"/>
          <a:ext cx="7410450" cy="4694238"/>
        </p:xfrm>
        <a:graphic>
          <a:graphicData uri="http://schemas.openxmlformats.org/drawingml/2006/table">
            <a:tbl>
              <a:tblPr/>
              <a:tblGrid>
                <a:gridCol w="1912938"/>
                <a:gridCol w="5497512"/>
              </a:tblGrid>
              <a:tr h="52070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Group</a:t>
                      </a:r>
                    </a:p>
                  </a:txBody>
                  <a:tcPr marL="11810" marR="11810" marT="11810" marB="1181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lang="en-US" altLang="ko-KR" sz="1600" b="1" dirty="0" smtClean="0">
                          <a:solidFill>
                            <a:schemeClr val="tx1"/>
                          </a:solidFill>
                          <a:latin typeface="Arial" charset="0"/>
                          <a:ea typeface="맑은 고딕" pitchFamily="50" charset="-127"/>
                          <a:cs typeface="Arial" charset="0"/>
                        </a:rPr>
                        <a:t>livestock or </a:t>
                      </a:r>
                      <a:r>
                        <a:rPr lang="en-US" altLang="ko-KR" sz="1600" b="1" dirty="0" smtClean="0">
                          <a:solidFill>
                            <a:schemeClr val="tx1"/>
                          </a:solidFill>
                          <a:latin typeface="Arial" pitchFamily="34" charset="0"/>
                          <a:cs typeface="Arial" pitchFamily="34" charset="0"/>
                        </a:rPr>
                        <a:t>fishery</a:t>
                      </a:r>
                      <a:r>
                        <a:rPr lang="en-US" altLang="ko-KR" sz="1600" b="1" dirty="0" smtClean="0">
                          <a:solidFill>
                            <a:schemeClr val="tx1"/>
                          </a:solidFill>
                          <a:latin typeface="Arial" charset="0"/>
                          <a:ea typeface="맑은 고딕" pitchFamily="50" charset="-127"/>
                          <a:cs typeface="Arial" charset="0"/>
                        </a:rPr>
                        <a:t> product</a:t>
                      </a:r>
                      <a:r>
                        <a:rPr lang="en-US" altLang="ko-KR" sz="1600" b="1" dirty="0" smtClean="0">
                          <a:solidFill>
                            <a:schemeClr val="tx1"/>
                          </a:solidFill>
                          <a:latin typeface="Arial" pitchFamily="34" charset="0"/>
                          <a:ea typeface="맑은 고딕" pitchFamily="50" charset="-127"/>
                          <a:cs typeface="Arial" pitchFamily="34" charset="0"/>
                        </a:rPr>
                        <a:t> </a:t>
                      </a:r>
                      <a:endParaRPr kumimoji="0" lang="en-US" altLang="ko-KR" sz="1600" b="1" i="0" u="none" strike="noStrike" cap="none" normalizeH="0" baseline="0" dirty="0" smtClean="0">
                        <a:ln>
                          <a:noFill/>
                        </a:ln>
                        <a:solidFill>
                          <a:schemeClr val="tx1"/>
                        </a:solidFill>
                        <a:effectLst/>
                        <a:latin typeface="Arial" pitchFamily="34" charset="0"/>
                        <a:ea typeface="맑은 고딕" pitchFamily="50" charset="-127"/>
                        <a:cs typeface="Arial" pitchFamily="34" charset="0"/>
                      </a:endParaRPr>
                    </a:p>
                  </a:txBody>
                  <a:tcPr marL="11810" marR="11810" marT="11810" marB="1181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00B0F0"/>
                    </a:solidFill>
                  </a:tcPr>
                </a:tc>
              </a:tr>
              <a:tr h="430213">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lang="en-US" altLang="ko-KR" sz="1600" b="1" kern="1200" dirty="0" smtClean="0">
                          <a:solidFill>
                            <a:schemeClr val="tx1"/>
                          </a:solidFill>
                          <a:latin typeface="Arial" pitchFamily="34" charset="0"/>
                          <a:ea typeface="+mn-ea"/>
                          <a:cs typeface="Arial" pitchFamily="34" charset="0"/>
                        </a:rPr>
                        <a:t>Ruminant</a:t>
                      </a:r>
                      <a:endPar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endParaRP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Cattle, sheep, goat. Deer </a:t>
                      </a:r>
                      <a:r>
                        <a:rPr kumimoji="0" lang="en-US" altLang="ko-KR" sz="1600" b="1" i="1"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6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Nonruminant</a:t>
                      </a:r>
                      <a:endPar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endParaRP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Horse, pig, rabbit </a:t>
                      </a:r>
                      <a:r>
                        <a:rPr kumimoji="0" lang="en-US" altLang="ko-KR" sz="1600" b="1" i="1"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Poultry</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lang="en-US" altLang="ko-KR" sz="1600" b="1" kern="1200" dirty="0" smtClean="0">
                          <a:solidFill>
                            <a:schemeClr val="tx1"/>
                          </a:solidFill>
                          <a:latin typeface="Arial" pitchFamily="34" charset="0"/>
                          <a:ea typeface="+mn-ea"/>
                          <a:cs typeface="Arial" pitchFamily="34" charset="0"/>
                        </a:rPr>
                        <a:t>Chicken, duck, goose, turkey, quail, pheasant </a:t>
                      </a:r>
                      <a:r>
                        <a:rPr kumimoji="0" lang="en-US" altLang="ko-KR" sz="1600" b="1" i="1"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1238250">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Fishes</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Snakehead, flatfish, sea bass, catfish, loach, yellow tail, eel, trout, gray mullet, carp, horse mackerel, gizzard shard, </a:t>
                      </a:r>
                      <a:r>
                        <a:rPr kumimoji="0" lang="en-US" altLang="ko-KR" sz="16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pseudorasbora</a:t>
                      </a: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t>
                      </a:r>
                      <a:r>
                        <a:rPr kumimoji="0" lang="en-US" altLang="ko-KR" sz="16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palta</a:t>
                      </a:r>
                      <a:r>
                        <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 </a:t>
                      </a:r>
                      <a:r>
                        <a:rPr kumimoji="0" lang="en-US" altLang="ko-KR" sz="1600" b="1" i="1" u="none" strike="noStrike" cap="none" normalizeH="0" baseline="0" dirty="0" smtClean="0">
                          <a:ln>
                            <a:noFill/>
                          </a:ln>
                          <a:solidFill>
                            <a:srgbClr val="000000"/>
                          </a:solidFill>
                          <a:effectLst/>
                          <a:latin typeface="Arial" pitchFamily="34" charset="0"/>
                          <a:ea typeface="맑은 고딕" pitchFamily="50" charset="-127"/>
                          <a:cs typeface="Arial" pitchFamily="34" charset="0"/>
                        </a:rPr>
                        <a:t>etc</a:t>
                      </a: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0" eaLnBrk="1" fontAlgn="base" latinLnBrk="1" hangingPunct="1">
                        <a:lnSpc>
                          <a:spcPct val="140000"/>
                        </a:lnSpc>
                        <a:spcBef>
                          <a:spcPct val="0"/>
                        </a:spcBef>
                        <a:spcAft>
                          <a:spcPct val="0"/>
                        </a:spcAft>
                        <a:buClrTx/>
                        <a:buSzTx/>
                        <a:buFontTx/>
                        <a:buNone/>
                        <a:tabLst/>
                      </a:pPr>
                      <a:r>
                        <a:rPr kumimoji="0" lang="en-US" altLang="ko-KR" sz="1600" b="1" i="0" u="none" strike="noStrike" cap="none" normalizeH="0" baseline="0" dirty="0" err="1" smtClean="0">
                          <a:ln>
                            <a:noFill/>
                          </a:ln>
                          <a:solidFill>
                            <a:srgbClr val="000000"/>
                          </a:solidFill>
                          <a:effectLst/>
                          <a:latin typeface="Arial" pitchFamily="34" charset="0"/>
                          <a:ea typeface="맑은 고딕" pitchFamily="50" charset="-127"/>
                          <a:cs typeface="Arial" pitchFamily="34" charset="0"/>
                        </a:rPr>
                        <a:t>Crustacea</a:t>
                      </a:r>
                      <a:endParaRPr kumimoji="0" lang="en-US" altLang="ko-KR" sz="1600" b="1" i="0" u="none" strike="noStrike" cap="none" normalizeH="0" baseline="0" dirty="0" smtClean="0">
                        <a:ln>
                          <a:noFill/>
                        </a:ln>
                        <a:solidFill>
                          <a:srgbClr val="000000"/>
                        </a:solidFill>
                        <a:effectLst/>
                        <a:latin typeface="Arial" pitchFamily="34" charset="0"/>
                        <a:ea typeface="맑은 고딕" pitchFamily="50" charset="-127"/>
                        <a:cs typeface="Arial" pitchFamily="34" charset="0"/>
                      </a:endParaRP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just" defTabSz="914400" rtl="0" eaLnBrk="1" fontAlgn="base" latinLnBrk="1" hangingPunct="1">
                        <a:lnSpc>
                          <a:spcPct val="100000"/>
                        </a:lnSpc>
                        <a:spcBef>
                          <a:spcPct val="0"/>
                        </a:spcBef>
                        <a:spcAft>
                          <a:spcPct val="0"/>
                        </a:spcAft>
                        <a:buClrTx/>
                        <a:buSzTx/>
                        <a:buFontTx/>
                        <a:buNone/>
                        <a:tabLst/>
                      </a:pPr>
                      <a:r>
                        <a:rPr lang="en-US" altLang="ko-KR" sz="1600" b="1" kern="1200" dirty="0" smtClean="0">
                          <a:solidFill>
                            <a:schemeClr val="tx1"/>
                          </a:solidFill>
                          <a:latin typeface="Arial" pitchFamily="34" charset="0"/>
                          <a:ea typeface="+mn-ea"/>
                          <a:cs typeface="Arial" pitchFamily="34" charset="0"/>
                        </a:rPr>
                        <a:t>shrimp, crab, lobster, crayfish, small crab, krill </a:t>
                      </a:r>
                      <a:r>
                        <a:rPr lang="en-US" altLang="ko-KR" sz="1600" b="1" i="1" kern="1200" dirty="0" smtClean="0">
                          <a:solidFill>
                            <a:schemeClr val="tx1"/>
                          </a:solidFill>
                          <a:latin typeface="Arial" pitchFamily="34" charset="0"/>
                          <a:ea typeface="+mn-ea"/>
                          <a:cs typeface="Arial" pitchFamily="34" charset="0"/>
                        </a:rPr>
                        <a:t>etc</a:t>
                      </a:r>
                      <a:endParaRPr kumimoji="0" lang="en-US" altLang="ko-KR" sz="1600" b="1" i="1" u="none" strike="noStrike" cap="none" normalizeH="0" baseline="0" dirty="0" smtClean="0">
                        <a:ln>
                          <a:noFill/>
                        </a:ln>
                        <a:solidFill>
                          <a:srgbClr val="000000"/>
                        </a:solidFill>
                        <a:effectLst/>
                        <a:latin typeface="Arial" pitchFamily="34" charset="0"/>
                        <a:ea typeface="맑은 고딕" pitchFamily="50" charset="-127"/>
                        <a:cs typeface="Arial" pitchFamily="34" charset="0"/>
                      </a:endParaRPr>
                    </a:p>
                  </a:txBody>
                  <a:tcPr marL="9402" marR="9402" marT="9402" marB="940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11627</TotalTime>
  <Words>2842</Words>
  <Application>Microsoft Office PowerPoint</Application>
  <PresentationFormat>화면 슬라이드 쇼(4:3)</PresentationFormat>
  <Paragraphs>522</Paragraphs>
  <Slides>41</Slides>
  <Notes>3</Notes>
  <HiddenSlides>0</HiddenSlides>
  <MMClips>0</MMClips>
  <ScaleCrop>false</ScaleCrop>
  <HeadingPairs>
    <vt:vector size="8" baseType="variant">
      <vt:variant>
        <vt:lpstr>사용한 글꼴</vt:lpstr>
      </vt:variant>
      <vt:variant>
        <vt:i4>10</vt:i4>
      </vt:variant>
      <vt:variant>
        <vt:lpstr>테마</vt:lpstr>
      </vt:variant>
      <vt:variant>
        <vt:i4>1</vt:i4>
      </vt:variant>
      <vt:variant>
        <vt:lpstr>포함된 OLE 서버</vt:lpstr>
      </vt:variant>
      <vt:variant>
        <vt:i4>2</vt:i4>
      </vt:variant>
      <vt:variant>
        <vt:lpstr>슬라이드 제목</vt:lpstr>
      </vt:variant>
      <vt:variant>
        <vt:i4>41</vt:i4>
      </vt:variant>
    </vt:vector>
  </HeadingPairs>
  <TitlesOfParts>
    <vt:vector size="54" baseType="lpstr">
      <vt:lpstr>굴림</vt:lpstr>
      <vt:lpstr>Arial</vt:lpstr>
      <vt:lpstr>HY헤드라인M</vt:lpstr>
      <vt:lpstr>맑은 고딕</vt:lpstr>
      <vt:lpstr>HY울릉도B</vt:lpstr>
      <vt:lpstr>Wingdings</vt:lpstr>
      <vt:lpstr>바탕</vt:lpstr>
      <vt:lpstr>휴먼명조</vt:lpstr>
      <vt:lpstr>굴림체</vt:lpstr>
      <vt:lpstr>Times New Roman</vt:lpstr>
      <vt:lpstr>Office 테마</vt:lpstr>
      <vt:lpstr>Image</vt:lpstr>
      <vt:lpstr>슬라이드</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재정기획팀 기획</dc:creator>
  <cp:lastModifiedBy>user</cp:lastModifiedBy>
  <cp:revision>982</cp:revision>
  <dcterms:created xsi:type="dcterms:W3CDTF">2008-04-08T07:14:14Z</dcterms:created>
  <dcterms:modified xsi:type="dcterms:W3CDTF">2012-11-26T23:49:16Z</dcterms:modified>
</cp:coreProperties>
</file>